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1" r:id="rId1"/>
    <p:sldMasterId id="2147484413" r:id="rId2"/>
  </p:sldMasterIdLst>
  <p:notesMasterIdLst>
    <p:notesMasterId r:id="rId55"/>
  </p:notesMasterIdLst>
  <p:sldIdLst>
    <p:sldId id="533" r:id="rId3"/>
    <p:sldId id="534" r:id="rId4"/>
    <p:sldId id="535" r:id="rId5"/>
    <p:sldId id="536" r:id="rId6"/>
    <p:sldId id="537" r:id="rId7"/>
    <p:sldId id="538" r:id="rId8"/>
    <p:sldId id="539" r:id="rId9"/>
    <p:sldId id="506" r:id="rId10"/>
    <p:sldId id="507" r:id="rId11"/>
    <p:sldId id="509" r:id="rId12"/>
    <p:sldId id="510" r:id="rId13"/>
    <p:sldId id="511" r:id="rId14"/>
    <p:sldId id="512" r:id="rId15"/>
    <p:sldId id="513" r:id="rId16"/>
    <p:sldId id="514" r:id="rId17"/>
    <p:sldId id="515" r:id="rId18"/>
    <p:sldId id="516" r:id="rId19"/>
    <p:sldId id="517" r:id="rId20"/>
    <p:sldId id="543" r:id="rId21"/>
    <p:sldId id="544" r:id="rId22"/>
    <p:sldId id="545" r:id="rId23"/>
    <p:sldId id="546" r:id="rId24"/>
    <p:sldId id="547" r:id="rId25"/>
    <p:sldId id="502" r:id="rId26"/>
    <p:sldId id="505" r:id="rId27"/>
    <p:sldId id="501" r:id="rId28"/>
    <p:sldId id="503" r:id="rId29"/>
    <p:sldId id="518" r:id="rId30"/>
    <p:sldId id="504" r:id="rId31"/>
    <p:sldId id="530" r:id="rId32"/>
    <p:sldId id="527" r:id="rId33"/>
    <p:sldId id="521" r:id="rId34"/>
    <p:sldId id="523" r:id="rId35"/>
    <p:sldId id="522" r:id="rId36"/>
    <p:sldId id="549" r:id="rId37"/>
    <p:sldId id="550" r:id="rId38"/>
    <p:sldId id="551" r:id="rId39"/>
    <p:sldId id="524" r:id="rId40"/>
    <p:sldId id="525" r:id="rId41"/>
    <p:sldId id="552" r:id="rId42"/>
    <p:sldId id="553" r:id="rId43"/>
    <p:sldId id="528" r:id="rId44"/>
    <p:sldId id="529" r:id="rId45"/>
    <p:sldId id="531" r:id="rId46"/>
    <p:sldId id="487" r:id="rId47"/>
    <p:sldId id="490" r:id="rId48"/>
    <p:sldId id="495" r:id="rId49"/>
    <p:sldId id="500" r:id="rId50"/>
    <p:sldId id="542" r:id="rId51"/>
    <p:sldId id="554" r:id="rId52"/>
    <p:sldId id="499" r:id="rId53"/>
    <p:sldId id="284" r:id="rId54"/>
  </p:sldIdLst>
  <p:sldSz cx="9144000" cy="6858000" type="screen4x3"/>
  <p:notesSz cx="6858000" cy="9979025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00"/>
    <a:srgbClr val="FFFF00"/>
    <a:srgbClr val="9933FF"/>
    <a:srgbClr val="FF0000"/>
    <a:srgbClr val="006600"/>
    <a:srgbClr val="339966"/>
    <a:srgbClr val="00CC99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7154" autoAdjust="0"/>
  </p:normalViewPr>
  <p:slideViewPr>
    <p:cSldViewPr>
      <p:cViewPr>
        <p:scale>
          <a:sx n="100" d="100"/>
          <a:sy n="100" d="100"/>
        </p:scale>
        <p:origin x="-2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7" d="100"/>
        <a:sy n="7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BA9500-C502-4E48-844D-80664BD853A3}" type="doc">
      <dgm:prSet loTypeId="urn:microsoft.com/office/officeart/2005/8/layout/v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zh-TW" altLang="en-US"/>
        </a:p>
      </dgm:t>
    </dgm:pt>
    <dgm:pt modelId="{692C38AC-7005-453A-BF6B-03FD4D099EA2}">
      <dgm:prSet custT="1"/>
      <dgm:spPr/>
      <dgm:t>
        <a:bodyPr/>
        <a:lstStyle/>
        <a:p>
          <a:pPr rtl="0"/>
          <a:r>
            <a:rPr lang="zh-TW" altLang="en-US" sz="1800" smtClean="0">
              <a:latin typeface="標楷體" pitchFamily="65" charset="-120"/>
              <a:ea typeface="標楷體" pitchFamily="65" charset="-120"/>
            </a:rPr>
            <a:t>一、為推行無紙化，校內正副本受文單位或個人，一律電子副知，由系統依設定之電子郵件副知。</a:t>
          </a:r>
          <a:endParaRPr lang="zh-TW" altLang="en-US" sz="1800" dirty="0">
            <a:latin typeface="標楷體" pitchFamily="65" charset="-120"/>
            <a:ea typeface="標楷體" pitchFamily="65" charset="-120"/>
          </a:endParaRPr>
        </a:p>
      </dgm:t>
    </dgm:pt>
    <dgm:pt modelId="{654A5AB5-3EBA-4FA5-8D25-6600794B5CDF}" type="parTrans" cxnId="{B3ECC36D-64AC-4249-929A-07D78F47077A}">
      <dgm:prSet/>
      <dgm:spPr/>
      <dgm:t>
        <a:bodyPr/>
        <a:lstStyle/>
        <a:p>
          <a:endParaRPr lang="zh-TW" altLang="en-US"/>
        </a:p>
      </dgm:t>
    </dgm:pt>
    <dgm:pt modelId="{282E9CA0-AB41-4C14-80CD-1C2FFF630652}" type="sibTrans" cxnId="{B3ECC36D-64AC-4249-929A-07D78F47077A}">
      <dgm:prSet/>
      <dgm:spPr/>
      <dgm:t>
        <a:bodyPr/>
        <a:lstStyle/>
        <a:p>
          <a:endParaRPr lang="zh-TW" altLang="en-US"/>
        </a:p>
      </dgm:t>
    </dgm:pt>
    <dgm:pt modelId="{B9F5982A-8228-4EEC-97CE-A05297F8F2EA}">
      <dgm:prSet custT="1"/>
      <dgm:spPr/>
      <dgm:t>
        <a:bodyPr/>
        <a:lstStyle/>
        <a:p>
          <a:pPr rtl="0"/>
          <a:r>
            <a:rPr lang="zh-TW" altLang="en-US" sz="1800" smtClean="0">
              <a:latin typeface="標楷體" pitchFamily="65" charset="-120"/>
              <a:ea typeface="標楷體" pitchFamily="65" charset="-120"/>
            </a:rPr>
            <a:t>二、若承辦單位有特殊需求，必須發紙本文給受文者，文書組配合辦理，如人事室承辦之人事令、升等聘書等。</a:t>
          </a:r>
          <a:endParaRPr lang="zh-TW" altLang="en-US" sz="1800" dirty="0">
            <a:latin typeface="標楷體" pitchFamily="65" charset="-120"/>
            <a:ea typeface="標楷體" pitchFamily="65" charset="-120"/>
          </a:endParaRPr>
        </a:p>
      </dgm:t>
    </dgm:pt>
    <dgm:pt modelId="{A1FB9172-946A-434A-B090-7B23E92A5DF0}" type="parTrans" cxnId="{FC73A338-516E-4020-AAD5-FB78FF07B5AB}">
      <dgm:prSet/>
      <dgm:spPr/>
      <dgm:t>
        <a:bodyPr/>
        <a:lstStyle/>
        <a:p>
          <a:endParaRPr lang="zh-TW" altLang="en-US"/>
        </a:p>
      </dgm:t>
    </dgm:pt>
    <dgm:pt modelId="{0A5C05BB-58AB-4B05-8C6E-DB945AED2D1A}" type="sibTrans" cxnId="{FC73A338-516E-4020-AAD5-FB78FF07B5AB}">
      <dgm:prSet/>
      <dgm:spPr/>
      <dgm:t>
        <a:bodyPr/>
        <a:lstStyle/>
        <a:p>
          <a:endParaRPr lang="zh-TW" altLang="en-US"/>
        </a:p>
      </dgm:t>
    </dgm:pt>
    <dgm:pt modelId="{4B6D6CAC-45AE-4508-973D-9AC25ACB98D8}">
      <dgm:prSet custT="1"/>
      <dgm:spPr/>
      <dgm:t>
        <a:bodyPr/>
        <a:lstStyle/>
        <a:p>
          <a:pPr rtl="0"/>
          <a:r>
            <a:rPr lang="zh-TW" sz="1800" smtClean="0">
              <a:latin typeface="標楷體" pitchFamily="65" charset="-120"/>
              <a:ea typeface="標楷體" pitchFamily="65" charset="-120"/>
            </a:rPr>
            <a:t>三、承辦單位若將受文者點選「內部單位」，電子文件會送公文承辦人及受文單位</a:t>
          </a:r>
          <a:r>
            <a:rPr lang="en-US" sz="1800" smtClean="0">
              <a:latin typeface="標楷體" pitchFamily="65" charset="-120"/>
              <a:ea typeface="標楷體" pitchFamily="65" charset="-120"/>
            </a:rPr>
            <a:t>(</a:t>
          </a:r>
          <a:r>
            <a:rPr lang="zh-TW" sz="1800" smtClean="0">
              <a:latin typeface="標楷體" pitchFamily="65" charset="-120"/>
              <a:ea typeface="標楷體" pitchFamily="65" charset="-120"/>
            </a:rPr>
            <a:t>該單位登記桌窗口及主管</a:t>
          </a:r>
          <a:r>
            <a:rPr lang="en-US" sz="1800" smtClean="0">
              <a:latin typeface="標楷體" pitchFamily="65" charset="-120"/>
              <a:ea typeface="標楷體" pitchFamily="65" charset="-120"/>
            </a:rPr>
            <a:t>)</a:t>
          </a:r>
          <a:r>
            <a:rPr lang="zh-TW" sz="1800" smtClean="0">
              <a:latin typeface="標楷體" pitchFamily="65" charset="-120"/>
              <a:ea typeface="標楷體" pitchFamily="65" charset="-120"/>
            </a:rPr>
            <a:t>；若受文者為個人，電子文件會送公文承辦人及受文者個人。</a:t>
          </a:r>
          <a:endParaRPr lang="zh-TW" sz="1800" dirty="0">
            <a:latin typeface="標楷體" pitchFamily="65" charset="-120"/>
            <a:ea typeface="標楷體" pitchFamily="65" charset="-120"/>
          </a:endParaRPr>
        </a:p>
      </dgm:t>
    </dgm:pt>
    <dgm:pt modelId="{8B9B0D7B-1B97-45FC-89DD-10CF7A246990}" type="parTrans" cxnId="{12F054C8-D004-43E3-A4C0-41DDC9C793D0}">
      <dgm:prSet/>
      <dgm:spPr/>
      <dgm:t>
        <a:bodyPr/>
        <a:lstStyle/>
        <a:p>
          <a:endParaRPr lang="zh-TW" altLang="en-US"/>
        </a:p>
      </dgm:t>
    </dgm:pt>
    <dgm:pt modelId="{4418B729-08E8-400B-A4EE-37A7CE68CC1D}" type="sibTrans" cxnId="{12F054C8-D004-43E3-A4C0-41DDC9C793D0}">
      <dgm:prSet/>
      <dgm:spPr/>
      <dgm:t>
        <a:bodyPr/>
        <a:lstStyle/>
        <a:p>
          <a:endParaRPr lang="zh-TW" altLang="en-US"/>
        </a:p>
      </dgm:t>
    </dgm:pt>
    <dgm:pt modelId="{F8DE0C1D-FB2A-4BE9-8AEA-3ACA071B9AD0}" type="pres">
      <dgm:prSet presAssocID="{E2BA9500-C502-4E48-844D-80664BD853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1066BD16-7FCE-4B3F-99CC-E614B162D502}" type="pres">
      <dgm:prSet presAssocID="{692C38AC-7005-453A-BF6B-03FD4D099EA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2575DFB-F946-4771-AE9E-FA3F9845B542}" type="pres">
      <dgm:prSet presAssocID="{282E9CA0-AB41-4C14-80CD-1C2FFF630652}" presName="spacer" presStyleCnt="0"/>
      <dgm:spPr/>
      <dgm:t>
        <a:bodyPr/>
        <a:lstStyle/>
        <a:p>
          <a:endParaRPr lang="zh-TW" altLang="en-US"/>
        </a:p>
      </dgm:t>
    </dgm:pt>
    <dgm:pt modelId="{4CFD05F8-E950-4E65-8230-35EE48FCB1DC}" type="pres">
      <dgm:prSet presAssocID="{B9F5982A-8228-4EEC-97CE-A05297F8F2E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316A71E-32A1-4B9B-B74F-573C49AF1DBB}" type="pres">
      <dgm:prSet presAssocID="{0A5C05BB-58AB-4B05-8C6E-DB945AED2D1A}" presName="spacer" presStyleCnt="0"/>
      <dgm:spPr/>
      <dgm:t>
        <a:bodyPr/>
        <a:lstStyle/>
        <a:p>
          <a:endParaRPr lang="zh-TW" altLang="en-US"/>
        </a:p>
      </dgm:t>
    </dgm:pt>
    <dgm:pt modelId="{9775E2C3-DC6E-4E13-B091-FE20A3EAEC02}" type="pres">
      <dgm:prSet presAssocID="{4B6D6CAC-45AE-4508-973D-9AC25ACB98D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B3ECC36D-64AC-4249-929A-07D78F47077A}" srcId="{E2BA9500-C502-4E48-844D-80664BD853A3}" destId="{692C38AC-7005-453A-BF6B-03FD4D099EA2}" srcOrd="0" destOrd="0" parTransId="{654A5AB5-3EBA-4FA5-8D25-6600794B5CDF}" sibTransId="{282E9CA0-AB41-4C14-80CD-1C2FFF630652}"/>
    <dgm:cxn modelId="{685D1987-EE89-4C36-8C1F-46DEAFB605DA}" type="presOf" srcId="{692C38AC-7005-453A-BF6B-03FD4D099EA2}" destId="{1066BD16-7FCE-4B3F-99CC-E614B162D502}" srcOrd="0" destOrd="0" presId="urn:microsoft.com/office/officeart/2005/8/layout/vList2"/>
    <dgm:cxn modelId="{95F9755F-0D48-4081-8EB3-FC6EB1CCCAAC}" type="presOf" srcId="{4B6D6CAC-45AE-4508-973D-9AC25ACB98D8}" destId="{9775E2C3-DC6E-4E13-B091-FE20A3EAEC02}" srcOrd="0" destOrd="0" presId="urn:microsoft.com/office/officeart/2005/8/layout/vList2"/>
    <dgm:cxn modelId="{18BCDC8D-6900-418E-AED8-8BFF60D01CEE}" type="presOf" srcId="{B9F5982A-8228-4EEC-97CE-A05297F8F2EA}" destId="{4CFD05F8-E950-4E65-8230-35EE48FCB1DC}" srcOrd="0" destOrd="0" presId="urn:microsoft.com/office/officeart/2005/8/layout/vList2"/>
    <dgm:cxn modelId="{09211EB4-69A3-4DB0-A5AD-38D286D69AC6}" type="presOf" srcId="{E2BA9500-C502-4E48-844D-80664BD853A3}" destId="{F8DE0C1D-FB2A-4BE9-8AEA-3ACA071B9AD0}" srcOrd="0" destOrd="0" presId="urn:microsoft.com/office/officeart/2005/8/layout/vList2"/>
    <dgm:cxn modelId="{12F054C8-D004-43E3-A4C0-41DDC9C793D0}" srcId="{E2BA9500-C502-4E48-844D-80664BD853A3}" destId="{4B6D6CAC-45AE-4508-973D-9AC25ACB98D8}" srcOrd="2" destOrd="0" parTransId="{8B9B0D7B-1B97-45FC-89DD-10CF7A246990}" sibTransId="{4418B729-08E8-400B-A4EE-37A7CE68CC1D}"/>
    <dgm:cxn modelId="{FC73A338-516E-4020-AAD5-FB78FF07B5AB}" srcId="{E2BA9500-C502-4E48-844D-80664BD853A3}" destId="{B9F5982A-8228-4EEC-97CE-A05297F8F2EA}" srcOrd="1" destOrd="0" parTransId="{A1FB9172-946A-434A-B090-7B23E92A5DF0}" sibTransId="{0A5C05BB-58AB-4B05-8C6E-DB945AED2D1A}"/>
    <dgm:cxn modelId="{356DBC87-51E0-48DA-A1DE-1C71F6FA8734}" type="presParOf" srcId="{F8DE0C1D-FB2A-4BE9-8AEA-3ACA071B9AD0}" destId="{1066BD16-7FCE-4B3F-99CC-E614B162D502}" srcOrd="0" destOrd="0" presId="urn:microsoft.com/office/officeart/2005/8/layout/vList2"/>
    <dgm:cxn modelId="{4494EC8F-7B67-4585-B20B-7E9F5435DD2A}" type="presParOf" srcId="{F8DE0C1D-FB2A-4BE9-8AEA-3ACA071B9AD0}" destId="{E2575DFB-F946-4771-AE9E-FA3F9845B542}" srcOrd="1" destOrd="0" presId="urn:microsoft.com/office/officeart/2005/8/layout/vList2"/>
    <dgm:cxn modelId="{6252E086-253A-40B3-8F29-78F1BD18CF39}" type="presParOf" srcId="{F8DE0C1D-FB2A-4BE9-8AEA-3ACA071B9AD0}" destId="{4CFD05F8-E950-4E65-8230-35EE48FCB1DC}" srcOrd="2" destOrd="0" presId="urn:microsoft.com/office/officeart/2005/8/layout/vList2"/>
    <dgm:cxn modelId="{200202BB-D9D7-4BA5-A9D3-252AAA8C0EDB}" type="presParOf" srcId="{F8DE0C1D-FB2A-4BE9-8AEA-3ACA071B9AD0}" destId="{3316A71E-32A1-4B9B-B74F-573C49AF1DBB}" srcOrd="3" destOrd="0" presId="urn:microsoft.com/office/officeart/2005/8/layout/vList2"/>
    <dgm:cxn modelId="{36010B9E-0957-435A-90A4-062F5E650499}" type="presParOf" srcId="{F8DE0C1D-FB2A-4BE9-8AEA-3ACA071B9AD0}" destId="{9775E2C3-DC6E-4E13-B091-FE20A3EAEC0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F4F31B-F2BF-4628-94F6-EE78BB0DC470}" type="doc">
      <dgm:prSet loTypeId="urn:microsoft.com/office/officeart/2005/8/layout/process1" loCatId="process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4C8F419C-7E08-4883-8E8B-6DCEE7BFC943}">
      <dgm:prSet/>
      <dgm:spPr/>
      <dgm:t>
        <a:bodyPr/>
        <a:lstStyle/>
        <a:p>
          <a:pPr rtl="0"/>
          <a:r>
            <a:rPr lang="zh-TW" b="1" dirty="0" smtClean="0"/>
            <a:t>單位主管</a:t>
          </a:r>
          <a:endParaRPr lang="en-US" altLang="zh-TW" b="1" dirty="0" smtClean="0"/>
        </a:p>
        <a:p>
          <a:pPr rtl="0"/>
          <a:r>
            <a:rPr lang="en-US" b="1" dirty="0" smtClean="0"/>
            <a:t>(</a:t>
          </a:r>
          <a:r>
            <a:rPr lang="zh-TW" b="1" dirty="0" smtClean="0"/>
            <a:t>二級、一級</a:t>
          </a:r>
          <a:r>
            <a:rPr lang="en-US" b="1" dirty="0" smtClean="0"/>
            <a:t>)</a:t>
          </a:r>
          <a:endParaRPr lang="zh-TW" dirty="0"/>
        </a:p>
      </dgm:t>
    </dgm:pt>
    <dgm:pt modelId="{DD4AA890-FC2E-4508-B415-1527DB8952B7}" type="parTrans" cxnId="{AEB147E4-ECB1-4E1B-82AF-B565511956DB}">
      <dgm:prSet/>
      <dgm:spPr/>
      <dgm:t>
        <a:bodyPr/>
        <a:lstStyle/>
        <a:p>
          <a:endParaRPr lang="zh-TW" altLang="en-US"/>
        </a:p>
      </dgm:t>
    </dgm:pt>
    <dgm:pt modelId="{B5C92879-E87F-4DB9-89ED-B2E7353C271E}" type="sibTrans" cxnId="{AEB147E4-ECB1-4E1B-82AF-B565511956DB}">
      <dgm:prSet/>
      <dgm:spPr/>
      <dgm:t>
        <a:bodyPr/>
        <a:lstStyle/>
        <a:p>
          <a:endParaRPr lang="zh-TW" altLang="en-US"/>
        </a:p>
      </dgm:t>
    </dgm:pt>
    <dgm:pt modelId="{8C85C7C9-99AE-4BF0-8A46-17067C30C499}">
      <dgm:prSet/>
      <dgm:spPr/>
      <dgm:t>
        <a:bodyPr/>
        <a:lstStyle/>
        <a:p>
          <a:pPr rtl="0"/>
          <a:r>
            <a:rPr lang="zh-TW" b="1" dirty="0" smtClean="0"/>
            <a:t>會辦單位</a:t>
          </a:r>
          <a:endParaRPr lang="zh-TW" dirty="0"/>
        </a:p>
      </dgm:t>
    </dgm:pt>
    <dgm:pt modelId="{35DCA67E-F6BF-4140-83A5-3897F46A485C}" type="parTrans" cxnId="{9C1420D0-4B8C-4012-9ACC-DB2DFBC6E7D2}">
      <dgm:prSet/>
      <dgm:spPr/>
      <dgm:t>
        <a:bodyPr/>
        <a:lstStyle/>
        <a:p>
          <a:endParaRPr lang="zh-TW" altLang="en-US"/>
        </a:p>
      </dgm:t>
    </dgm:pt>
    <dgm:pt modelId="{242A2290-6E3B-4471-8C48-CCCCF1408EF5}" type="sibTrans" cxnId="{9C1420D0-4B8C-4012-9ACC-DB2DFBC6E7D2}">
      <dgm:prSet/>
      <dgm:spPr/>
      <dgm:t>
        <a:bodyPr/>
        <a:lstStyle/>
        <a:p>
          <a:endParaRPr lang="zh-TW" altLang="en-US"/>
        </a:p>
      </dgm:t>
    </dgm:pt>
    <dgm:pt modelId="{8593CCB2-34A4-49A8-8DBB-160EB0B3725C}">
      <dgm:prSet/>
      <dgm:spPr/>
      <dgm:t>
        <a:bodyPr/>
        <a:lstStyle/>
        <a:p>
          <a:pPr rtl="0"/>
          <a:r>
            <a:rPr lang="zh-TW" b="1" dirty="0" smtClean="0"/>
            <a:t>校長室窗口</a:t>
          </a:r>
          <a:endParaRPr lang="zh-TW" dirty="0"/>
        </a:p>
      </dgm:t>
    </dgm:pt>
    <dgm:pt modelId="{F8F6BCBF-D0FA-4B7F-B117-46257B15E49B}" type="parTrans" cxnId="{053AE2BF-2971-4B85-8053-79D286E88EF9}">
      <dgm:prSet/>
      <dgm:spPr/>
      <dgm:t>
        <a:bodyPr/>
        <a:lstStyle/>
        <a:p>
          <a:endParaRPr lang="zh-TW" altLang="en-US"/>
        </a:p>
      </dgm:t>
    </dgm:pt>
    <dgm:pt modelId="{5F753391-6E05-4D89-A526-B69B0F8A5A94}" type="sibTrans" cxnId="{053AE2BF-2971-4B85-8053-79D286E88EF9}">
      <dgm:prSet/>
      <dgm:spPr/>
      <dgm:t>
        <a:bodyPr/>
        <a:lstStyle/>
        <a:p>
          <a:endParaRPr lang="zh-TW" altLang="en-US"/>
        </a:p>
      </dgm:t>
    </dgm:pt>
    <dgm:pt modelId="{2F0C38C3-29EA-428B-916C-680B783DCB61}" type="pres">
      <dgm:prSet presAssocID="{C2F4F31B-F2BF-4628-94F6-EE78BB0DC47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C5F93D7D-18C6-4BCE-A068-4A681D24447B}" type="pres">
      <dgm:prSet presAssocID="{4C8F419C-7E08-4883-8E8B-6DCEE7BFC94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0CE96-26CC-4E9B-8BE5-D83C4B455B28}" type="pres">
      <dgm:prSet presAssocID="{B5C92879-E87F-4DB9-89ED-B2E7353C271E}" presName="sibTrans" presStyleLbl="sibTrans2D1" presStyleIdx="0" presStyleCnt="2"/>
      <dgm:spPr/>
      <dgm:t>
        <a:bodyPr/>
        <a:lstStyle/>
        <a:p>
          <a:endParaRPr lang="zh-TW" altLang="en-US"/>
        </a:p>
      </dgm:t>
    </dgm:pt>
    <dgm:pt modelId="{4FA31A6E-EE3F-4F74-BF9F-7A0B368DD6E0}" type="pres">
      <dgm:prSet presAssocID="{B5C92879-E87F-4DB9-89ED-B2E7353C271E}" presName="connectorText" presStyleLbl="sibTrans2D1" presStyleIdx="0" presStyleCnt="2"/>
      <dgm:spPr/>
      <dgm:t>
        <a:bodyPr/>
        <a:lstStyle/>
        <a:p>
          <a:endParaRPr lang="zh-TW" altLang="en-US"/>
        </a:p>
      </dgm:t>
    </dgm:pt>
    <dgm:pt modelId="{38F3B45F-B7D0-47CE-980A-2B5B25E5E957}" type="pres">
      <dgm:prSet presAssocID="{8C85C7C9-99AE-4BF0-8A46-17067C30C49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1292CBA-DE2C-4F1A-96B3-349163737794}" type="pres">
      <dgm:prSet presAssocID="{242A2290-6E3B-4471-8C48-CCCCF1408EF5}" presName="sibTrans" presStyleLbl="sibTrans2D1" presStyleIdx="1" presStyleCnt="2"/>
      <dgm:spPr/>
      <dgm:t>
        <a:bodyPr/>
        <a:lstStyle/>
        <a:p>
          <a:endParaRPr lang="zh-TW" altLang="en-US"/>
        </a:p>
      </dgm:t>
    </dgm:pt>
    <dgm:pt modelId="{138D965E-1684-4D7B-9C31-05FBAC185246}" type="pres">
      <dgm:prSet presAssocID="{242A2290-6E3B-4471-8C48-CCCCF1408EF5}" presName="connectorText" presStyleLbl="sibTrans2D1" presStyleIdx="1" presStyleCnt="2"/>
      <dgm:spPr/>
      <dgm:t>
        <a:bodyPr/>
        <a:lstStyle/>
        <a:p>
          <a:endParaRPr lang="zh-TW" altLang="en-US"/>
        </a:p>
      </dgm:t>
    </dgm:pt>
    <dgm:pt modelId="{91B28811-8AE4-4BD5-88C3-20FB8F1DB20B}" type="pres">
      <dgm:prSet presAssocID="{8593CCB2-34A4-49A8-8DBB-160EB0B3725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63F259D-CB37-4D01-ADF2-0EFA8DB7C79E}" type="presOf" srcId="{8593CCB2-34A4-49A8-8DBB-160EB0B3725C}" destId="{91B28811-8AE4-4BD5-88C3-20FB8F1DB20B}" srcOrd="0" destOrd="0" presId="urn:microsoft.com/office/officeart/2005/8/layout/process1"/>
    <dgm:cxn modelId="{053AE2BF-2971-4B85-8053-79D286E88EF9}" srcId="{C2F4F31B-F2BF-4628-94F6-EE78BB0DC470}" destId="{8593CCB2-34A4-49A8-8DBB-160EB0B3725C}" srcOrd="2" destOrd="0" parTransId="{F8F6BCBF-D0FA-4B7F-B117-46257B15E49B}" sibTransId="{5F753391-6E05-4D89-A526-B69B0F8A5A94}"/>
    <dgm:cxn modelId="{AEB147E4-ECB1-4E1B-82AF-B565511956DB}" srcId="{C2F4F31B-F2BF-4628-94F6-EE78BB0DC470}" destId="{4C8F419C-7E08-4883-8E8B-6DCEE7BFC943}" srcOrd="0" destOrd="0" parTransId="{DD4AA890-FC2E-4508-B415-1527DB8952B7}" sibTransId="{B5C92879-E87F-4DB9-89ED-B2E7353C271E}"/>
    <dgm:cxn modelId="{5B804918-A3F9-418A-A525-F7161F553B88}" type="presOf" srcId="{B5C92879-E87F-4DB9-89ED-B2E7353C271E}" destId="{B630CE96-26CC-4E9B-8BE5-D83C4B455B28}" srcOrd="0" destOrd="0" presId="urn:microsoft.com/office/officeart/2005/8/layout/process1"/>
    <dgm:cxn modelId="{02487146-4606-42E2-854B-BE316BFC8BB6}" type="presOf" srcId="{4C8F419C-7E08-4883-8E8B-6DCEE7BFC943}" destId="{C5F93D7D-18C6-4BCE-A068-4A681D24447B}" srcOrd="0" destOrd="0" presId="urn:microsoft.com/office/officeart/2005/8/layout/process1"/>
    <dgm:cxn modelId="{F5EF4D87-8351-498D-AB12-63E517927553}" type="presOf" srcId="{C2F4F31B-F2BF-4628-94F6-EE78BB0DC470}" destId="{2F0C38C3-29EA-428B-916C-680B783DCB61}" srcOrd="0" destOrd="0" presId="urn:microsoft.com/office/officeart/2005/8/layout/process1"/>
    <dgm:cxn modelId="{9C1420D0-4B8C-4012-9ACC-DB2DFBC6E7D2}" srcId="{C2F4F31B-F2BF-4628-94F6-EE78BB0DC470}" destId="{8C85C7C9-99AE-4BF0-8A46-17067C30C499}" srcOrd="1" destOrd="0" parTransId="{35DCA67E-F6BF-4140-83A5-3897F46A485C}" sibTransId="{242A2290-6E3B-4471-8C48-CCCCF1408EF5}"/>
    <dgm:cxn modelId="{238DBC99-7526-4B1C-B25C-76DB5EBCD690}" type="presOf" srcId="{8C85C7C9-99AE-4BF0-8A46-17067C30C499}" destId="{38F3B45F-B7D0-47CE-980A-2B5B25E5E957}" srcOrd="0" destOrd="0" presId="urn:microsoft.com/office/officeart/2005/8/layout/process1"/>
    <dgm:cxn modelId="{98F67003-9667-4FC0-A45A-9E60B69FEE63}" type="presOf" srcId="{B5C92879-E87F-4DB9-89ED-B2E7353C271E}" destId="{4FA31A6E-EE3F-4F74-BF9F-7A0B368DD6E0}" srcOrd="1" destOrd="0" presId="urn:microsoft.com/office/officeart/2005/8/layout/process1"/>
    <dgm:cxn modelId="{D1781F2C-2D1A-4CAF-AAF2-ABDEB9A24726}" type="presOf" srcId="{242A2290-6E3B-4471-8C48-CCCCF1408EF5}" destId="{21292CBA-DE2C-4F1A-96B3-349163737794}" srcOrd="0" destOrd="0" presId="urn:microsoft.com/office/officeart/2005/8/layout/process1"/>
    <dgm:cxn modelId="{55EA29DA-54E7-4565-8C9F-C618B7388F7C}" type="presOf" srcId="{242A2290-6E3B-4471-8C48-CCCCF1408EF5}" destId="{138D965E-1684-4D7B-9C31-05FBAC185246}" srcOrd="1" destOrd="0" presId="urn:microsoft.com/office/officeart/2005/8/layout/process1"/>
    <dgm:cxn modelId="{C4817241-8136-4AD5-A6F8-C2CC2C93B585}" type="presParOf" srcId="{2F0C38C3-29EA-428B-916C-680B783DCB61}" destId="{C5F93D7D-18C6-4BCE-A068-4A681D24447B}" srcOrd="0" destOrd="0" presId="urn:microsoft.com/office/officeart/2005/8/layout/process1"/>
    <dgm:cxn modelId="{A11B31D0-8650-477C-AD90-A36C88AE06B2}" type="presParOf" srcId="{2F0C38C3-29EA-428B-916C-680B783DCB61}" destId="{B630CE96-26CC-4E9B-8BE5-D83C4B455B28}" srcOrd="1" destOrd="0" presId="urn:microsoft.com/office/officeart/2005/8/layout/process1"/>
    <dgm:cxn modelId="{0C79587C-A1E0-4DF7-9428-0A7E562BCB22}" type="presParOf" srcId="{B630CE96-26CC-4E9B-8BE5-D83C4B455B28}" destId="{4FA31A6E-EE3F-4F74-BF9F-7A0B368DD6E0}" srcOrd="0" destOrd="0" presId="urn:microsoft.com/office/officeart/2005/8/layout/process1"/>
    <dgm:cxn modelId="{3F08907F-C015-47C4-A7F1-81DB545F1BEF}" type="presParOf" srcId="{2F0C38C3-29EA-428B-916C-680B783DCB61}" destId="{38F3B45F-B7D0-47CE-980A-2B5B25E5E957}" srcOrd="2" destOrd="0" presId="urn:microsoft.com/office/officeart/2005/8/layout/process1"/>
    <dgm:cxn modelId="{BA11D0FE-B6B1-4403-BD5E-A65D2F80183F}" type="presParOf" srcId="{2F0C38C3-29EA-428B-916C-680B783DCB61}" destId="{21292CBA-DE2C-4F1A-96B3-349163737794}" srcOrd="3" destOrd="0" presId="urn:microsoft.com/office/officeart/2005/8/layout/process1"/>
    <dgm:cxn modelId="{E062A212-C790-431A-90DB-A9E816B1E2DC}" type="presParOf" srcId="{21292CBA-DE2C-4F1A-96B3-349163737794}" destId="{138D965E-1684-4D7B-9C31-05FBAC185246}" srcOrd="0" destOrd="0" presId="urn:microsoft.com/office/officeart/2005/8/layout/process1"/>
    <dgm:cxn modelId="{2A07DF6B-2EAD-40AA-B4E7-D091C6F61B56}" type="presParOf" srcId="{2F0C38C3-29EA-428B-916C-680B783DCB61}" destId="{91B28811-8AE4-4BD5-88C3-20FB8F1DB20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66BD16-7FCE-4B3F-99CC-E614B162D502}">
      <dsp:nvSpPr>
        <dsp:cNvPr id="0" name=""/>
        <dsp:cNvSpPr/>
      </dsp:nvSpPr>
      <dsp:spPr>
        <a:xfrm>
          <a:off x="0" y="182318"/>
          <a:ext cx="6501407" cy="12168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smtClean="0">
              <a:latin typeface="標楷體" pitchFamily="65" charset="-120"/>
              <a:ea typeface="標楷體" pitchFamily="65" charset="-120"/>
            </a:rPr>
            <a:t>一、為推行無紙化，校內正副本受文單位或個人，一律電子副知，由系統依設定之電子郵件副知。</a:t>
          </a:r>
          <a:endParaRPr lang="zh-TW" altLang="en-US" sz="1800" kern="1200" dirty="0">
            <a:latin typeface="標楷體" pitchFamily="65" charset="-120"/>
            <a:ea typeface="標楷體" pitchFamily="65" charset="-120"/>
          </a:endParaRPr>
        </a:p>
      </dsp:txBody>
      <dsp:txXfrm>
        <a:off x="59399" y="241717"/>
        <a:ext cx="6382609" cy="1098002"/>
      </dsp:txXfrm>
    </dsp:sp>
    <dsp:sp modelId="{4CFD05F8-E950-4E65-8230-35EE48FCB1DC}">
      <dsp:nvSpPr>
        <dsp:cNvPr id="0" name=""/>
        <dsp:cNvSpPr/>
      </dsp:nvSpPr>
      <dsp:spPr>
        <a:xfrm>
          <a:off x="0" y="1586318"/>
          <a:ext cx="6501407" cy="1216800"/>
        </a:xfrm>
        <a:prstGeom prst="roundRect">
          <a:avLst/>
        </a:prstGeom>
        <a:gradFill rotWithShape="0">
          <a:gsLst>
            <a:gs pos="0">
              <a:schemeClr val="accent3">
                <a:hueOff val="1187685"/>
                <a:satOff val="6397"/>
                <a:lumOff val="8726"/>
                <a:alphaOff val="0"/>
                <a:tint val="35000"/>
                <a:satMod val="260000"/>
              </a:schemeClr>
            </a:gs>
            <a:gs pos="30000">
              <a:schemeClr val="accent3">
                <a:hueOff val="1187685"/>
                <a:satOff val="6397"/>
                <a:lumOff val="8726"/>
                <a:alphaOff val="0"/>
                <a:tint val="38000"/>
                <a:satMod val="260000"/>
              </a:schemeClr>
            </a:gs>
            <a:gs pos="75000">
              <a:schemeClr val="accent3">
                <a:hueOff val="1187685"/>
                <a:satOff val="6397"/>
                <a:lumOff val="8726"/>
                <a:alphaOff val="0"/>
                <a:tint val="55000"/>
                <a:satMod val="255000"/>
              </a:schemeClr>
            </a:gs>
            <a:gs pos="100000">
              <a:schemeClr val="accent3">
                <a:hueOff val="1187685"/>
                <a:satOff val="6397"/>
                <a:lumOff val="8726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smtClean="0">
              <a:latin typeface="標楷體" pitchFamily="65" charset="-120"/>
              <a:ea typeface="標楷體" pitchFamily="65" charset="-120"/>
            </a:rPr>
            <a:t>二、若承辦單位有特殊需求，必須發紙本文給受文者，文書組配合辦理，如人事室承辦之人事令、升等聘書等。</a:t>
          </a:r>
          <a:endParaRPr lang="zh-TW" altLang="en-US" sz="1800" kern="1200" dirty="0">
            <a:latin typeface="標楷體" pitchFamily="65" charset="-120"/>
            <a:ea typeface="標楷體" pitchFamily="65" charset="-120"/>
          </a:endParaRPr>
        </a:p>
      </dsp:txBody>
      <dsp:txXfrm>
        <a:off x="59399" y="1645717"/>
        <a:ext cx="6382609" cy="1098002"/>
      </dsp:txXfrm>
    </dsp:sp>
    <dsp:sp modelId="{9775E2C3-DC6E-4E13-B091-FE20A3EAEC02}">
      <dsp:nvSpPr>
        <dsp:cNvPr id="0" name=""/>
        <dsp:cNvSpPr/>
      </dsp:nvSpPr>
      <dsp:spPr>
        <a:xfrm>
          <a:off x="0" y="2990318"/>
          <a:ext cx="6501407" cy="1216800"/>
        </a:xfrm>
        <a:prstGeom prst="roundRect">
          <a:avLst/>
        </a:prstGeom>
        <a:gradFill rotWithShape="0">
          <a:gsLst>
            <a:gs pos="0">
              <a:schemeClr val="accent3">
                <a:hueOff val="2375370"/>
                <a:satOff val="12794"/>
                <a:lumOff val="17452"/>
                <a:alphaOff val="0"/>
                <a:tint val="35000"/>
                <a:satMod val="260000"/>
              </a:schemeClr>
            </a:gs>
            <a:gs pos="30000">
              <a:schemeClr val="accent3">
                <a:hueOff val="2375370"/>
                <a:satOff val="12794"/>
                <a:lumOff val="17452"/>
                <a:alphaOff val="0"/>
                <a:tint val="38000"/>
                <a:satMod val="260000"/>
              </a:schemeClr>
            </a:gs>
            <a:gs pos="75000">
              <a:schemeClr val="accent3">
                <a:hueOff val="2375370"/>
                <a:satOff val="12794"/>
                <a:lumOff val="17452"/>
                <a:alphaOff val="0"/>
                <a:tint val="55000"/>
                <a:satMod val="255000"/>
              </a:schemeClr>
            </a:gs>
            <a:gs pos="100000">
              <a:schemeClr val="accent3">
                <a:hueOff val="2375370"/>
                <a:satOff val="12794"/>
                <a:lumOff val="17452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800" kern="1200" smtClean="0">
              <a:latin typeface="標楷體" pitchFamily="65" charset="-120"/>
              <a:ea typeface="標楷體" pitchFamily="65" charset="-120"/>
            </a:rPr>
            <a:t>三、承辦單位若將受文者點選「內部單位」，電子文件會送公文承辦人及受文單位</a:t>
          </a:r>
          <a:r>
            <a:rPr lang="en-US" sz="1800" kern="1200" smtClean="0">
              <a:latin typeface="標楷體" pitchFamily="65" charset="-120"/>
              <a:ea typeface="標楷體" pitchFamily="65" charset="-120"/>
            </a:rPr>
            <a:t>(</a:t>
          </a:r>
          <a:r>
            <a:rPr lang="zh-TW" sz="1800" kern="1200" smtClean="0">
              <a:latin typeface="標楷體" pitchFamily="65" charset="-120"/>
              <a:ea typeface="標楷體" pitchFamily="65" charset="-120"/>
            </a:rPr>
            <a:t>該單位登記桌窗口及主管</a:t>
          </a:r>
          <a:r>
            <a:rPr lang="en-US" sz="1800" kern="1200" smtClean="0">
              <a:latin typeface="標楷體" pitchFamily="65" charset="-120"/>
              <a:ea typeface="標楷體" pitchFamily="65" charset="-120"/>
            </a:rPr>
            <a:t>)</a:t>
          </a:r>
          <a:r>
            <a:rPr lang="zh-TW" sz="1800" kern="1200" smtClean="0">
              <a:latin typeface="標楷體" pitchFamily="65" charset="-120"/>
              <a:ea typeface="標楷體" pitchFamily="65" charset="-120"/>
            </a:rPr>
            <a:t>；若受文者為個人，電子文件會送公文承辦人及受文者個人。</a:t>
          </a:r>
          <a:endParaRPr lang="zh-TW" sz="1800" kern="1200" dirty="0">
            <a:latin typeface="標楷體" pitchFamily="65" charset="-120"/>
            <a:ea typeface="標楷體" pitchFamily="65" charset="-120"/>
          </a:endParaRPr>
        </a:p>
      </dsp:txBody>
      <dsp:txXfrm>
        <a:off x="59399" y="3049717"/>
        <a:ext cx="6382609" cy="10980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F93D7D-18C6-4BCE-A068-4A681D24447B}">
      <dsp:nvSpPr>
        <dsp:cNvPr id="0" name=""/>
        <dsp:cNvSpPr/>
      </dsp:nvSpPr>
      <dsp:spPr>
        <a:xfrm>
          <a:off x="6907" y="0"/>
          <a:ext cx="2064579" cy="72008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500" b="1" kern="1200" dirty="0" smtClean="0"/>
            <a:t>單位主管</a:t>
          </a:r>
          <a:endParaRPr lang="en-US" altLang="zh-TW" sz="1500" b="1" kern="1200" dirty="0" smtClean="0"/>
        </a:p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(</a:t>
          </a:r>
          <a:r>
            <a:rPr lang="zh-TW" sz="1500" b="1" kern="1200" dirty="0" smtClean="0"/>
            <a:t>二級、一級</a:t>
          </a:r>
          <a:r>
            <a:rPr lang="en-US" sz="1500" b="1" kern="1200" dirty="0" smtClean="0"/>
            <a:t>)</a:t>
          </a:r>
          <a:endParaRPr lang="zh-TW" sz="1500" kern="1200" dirty="0"/>
        </a:p>
      </dsp:txBody>
      <dsp:txXfrm>
        <a:off x="27997" y="21090"/>
        <a:ext cx="2022399" cy="677900"/>
      </dsp:txXfrm>
    </dsp:sp>
    <dsp:sp modelId="{B630CE96-26CC-4E9B-8BE5-D83C4B455B28}">
      <dsp:nvSpPr>
        <dsp:cNvPr id="0" name=""/>
        <dsp:cNvSpPr/>
      </dsp:nvSpPr>
      <dsp:spPr>
        <a:xfrm>
          <a:off x="2277944" y="104032"/>
          <a:ext cx="437690" cy="5120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200" kern="1200"/>
        </a:p>
      </dsp:txBody>
      <dsp:txXfrm>
        <a:off x="2277944" y="206435"/>
        <a:ext cx="306383" cy="307209"/>
      </dsp:txXfrm>
    </dsp:sp>
    <dsp:sp modelId="{38F3B45F-B7D0-47CE-980A-2B5B25E5E957}">
      <dsp:nvSpPr>
        <dsp:cNvPr id="0" name=""/>
        <dsp:cNvSpPr/>
      </dsp:nvSpPr>
      <dsp:spPr>
        <a:xfrm>
          <a:off x="2897318" y="0"/>
          <a:ext cx="2064579" cy="720080"/>
        </a:xfrm>
        <a:prstGeom prst="roundRect">
          <a:avLst>
            <a:gd name="adj" fmla="val 10000"/>
          </a:avLst>
        </a:prstGeom>
        <a:solidFill>
          <a:schemeClr val="accent4">
            <a:hueOff val="5206174"/>
            <a:satOff val="-29601"/>
            <a:lumOff val="951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500" b="1" kern="1200" dirty="0" smtClean="0"/>
            <a:t>會辦單位</a:t>
          </a:r>
          <a:endParaRPr lang="zh-TW" sz="1500" kern="1200" dirty="0"/>
        </a:p>
      </dsp:txBody>
      <dsp:txXfrm>
        <a:off x="2918408" y="21090"/>
        <a:ext cx="2022399" cy="677900"/>
      </dsp:txXfrm>
    </dsp:sp>
    <dsp:sp modelId="{21292CBA-DE2C-4F1A-96B3-349163737794}">
      <dsp:nvSpPr>
        <dsp:cNvPr id="0" name=""/>
        <dsp:cNvSpPr/>
      </dsp:nvSpPr>
      <dsp:spPr>
        <a:xfrm>
          <a:off x="5168355" y="104032"/>
          <a:ext cx="437690" cy="5120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0412348"/>
            <a:satOff val="-59202"/>
            <a:lumOff val="1902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200" kern="1200"/>
        </a:p>
      </dsp:txBody>
      <dsp:txXfrm>
        <a:off x="5168355" y="206435"/>
        <a:ext cx="306383" cy="307209"/>
      </dsp:txXfrm>
    </dsp:sp>
    <dsp:sp modelId="{91B28811-8AE4-4BD5-88C3-20FB8F1DB20B}">
      <dsp:nvSpPr>
        <dsp:cNvPr id="0" name=""/>
        <dsp:cNvSpPr/>
      </dsp:nvSpPr>
      <dsp:spPr>
        <a:xfrm>
          <a:off x="5787729" y="0"/>
          <a:ext cx="2064579" cy="720080"/>
        </a:xfrm>
        <a:prstGeom prst="roundRect">
          <a:avLst>
            <a:gd name="adj" fmla="val 10000"/>
          </a:avLst>
        </a:prstGeom>
        <a:solidFill>
          <a:schemeClr val="accent4">
            <a:hueOff val="10412348"/>
            <a:satOff val="-59202"/>
            <a:lumOff val="1902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500" b="1" kern="1200" dirty="0" smtClean="0"/>
            <a:t>校長室窗口</a:t>
          </a:r>
          <a:endParaRPr lang="zh-TW" sz="1500" kern="1200" dirty="0"/>
        </a:p>
      </dsp:txBody>
      <dsp:txXfrm>
        <a:off x="5808819" y="21090"/>
        <a:ext cx="2022399" cy="677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536AC354-2723-4D49-8A30-64CB2D9B91AA}" type="datetimeFigureOut">
              <a:rPr lang="zh-TW" altLang="en-US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1116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3450" y="747713"/>
            <a:ext cx="4991100" cy="3743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40275"/>
            <a:ext cx="5486400" cy="449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78963"/>
            <a:ext cx="29718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78963"/>
            <a:ext cx="29718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EB09F708-1A6A-40BF-9189-4ADB542B2C6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288686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9F708-1A6A-40BF-9189-4ADB542B2C61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0656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9F708-1A6A-40BF-9189-4ADB542B2C61}" type="slidenum">
              <a:rPr lang="zh-TW" altLang="en-US" smtClean="0"/>
              <a:pPr>
                <a:defRPr/>
              </a:pPr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37367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9F708-1A6A-40BF-9189-4ADB542B2C61}" type="slidenum">
              <a:rPr lang="zh-TW" altLang="en-US" smtClean="0"/>
              <a:pPr>
                <a:defRPr/>
              </a:pPr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1481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9F708-1A6A-40BF-9189-4ADB542B2C61}" type="slidenum">
              <a:rPr lang="zh-TW" altLang="en-US" smtClean="0"/>
              <a:pPr>
                <a:defRPr/>
              </a:pPr>
              <a:t>34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3622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9F708-1A6A-40BF-9189-4ADB542B2C61}" type="slidenum">
              <a:rPr lang="zh-TW" altLang="en-US" smtClean="0"/>
              <a:pPr>
                <a:defRPr/>
              </a:pPr>
              <a:t>45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40546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969318A1-DDE3-4BE7-AB63-FC12925A7B80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橢圓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橢圓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橢圓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027107A3-1E92-47EB-8784-CEE8D0275C2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414CBEE-8903-43B9-A679-8C57A08AD291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700B8E38-7318-4935-B2E6-2E7A377DB1D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6E1F0B-FCAA-4273-B335-BF1A6F27B525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AC2C8-C862-4A49-AC45-91DBD42441D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39A0E-C1CC-47E4-8D47-750B6B2567D0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D3445D-AD98-45C0-9C5D-532071C8AE7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D397694C-E344-44A4-A13A-E6DA06D0CC19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755E2F67-5001-4A12-9CDC-ABE11BF262C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ED5EE5-A513-439B-AEFB-F401507ACBE8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2D17D-ADD9-4213-89C6-1F18C0927EEA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003E4AD-2998-4E5E-8BB1-D801C8BA9A85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86E2BA87-36FA-4C78-959D-1AAF3CC12B6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1E2D27E-0CC6-4C7F-8121-F1641074B5B3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F72C2B97-55EA-4B25-8E12-01C9A8C326AF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4E2C4-B30F-42D1-B95C-602319A1E6CA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35E551-CE82-43A0-8A8B-73B2C1496825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8FBE7B-D0D7-4703-8491-ABE964A985A1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186EC2-2F5F-4CDD-8BDB-FB099285EE7F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 useBgFill="1">
        <p:nvSpPr>
          <p:cNvPr id="5" name="圓角矩形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1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696464"/>
                </a:solidFill>
              </a:rPr>
              <a:t>2010/10/7</a:t>
            </a:r>
          </a:p>
        </p:txBody>
      </p:sp>
      <p:sp>
        <p:nvSpPr>
          <p:cNvPr id="12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13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F20821E-44EF-4219-9F4D-15899B60BCD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4293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696464"/>
                </a:solidFill>
              </a:rPr>
              <a:t>2010/10/7</a:t>
            </a:r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6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32CBD-6E05-434B-AD8E-DAA9FBF376E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27927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 useBgFill="1">
        <p:nvSpPr>
          <p:cNvPr id="5" name="圓角矩形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9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696464"/>
                </a:solidFill>
              </a:rPr>
              <a:t>2010/10/7</a:t>
            </a:r>
          </a:p>
        </p:txBody>
      </p:sp>
      <p:sp>
        <p:nvSpPr>
          <p:cNvPr id="10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11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0E064-590C-458D-9842-C8254F64BD1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28403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696464"/>
                </a:solidFill>
              </a:rPr>
              <a:t>2010/10/7</a:t>
            </a:r>
          </a:p>
        </p:txBody>
      </p:sp>
      <p:sp>
        <p:nvSpPr>
          <p:cNvPr id="6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7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17E94-1969-4D8A-BE66-1FE26B9599B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25397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1" name="內容版面配置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696464"/>
                </a:solidFill>
              </a:rPr>
              <a:t>2010/10/7</a:t>
            </a:r>
          </a:p>
        </p:txBody>
      </p:sp>
      <p:sp>
        <p:nvSpPr>
          <p:cNvPr id="8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9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95945-EA2B-4C7C-B14E-0489B99F713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9556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696464"/>
                </a:solidFill>
              </a:rPr>
              <a:t>2010/10/7</a:t>
            </a:r>
          </a:p>
        </p:txBody>
      </p:sp>
      <p:sp>
        <p:nvSpPr>
          <p:cNvPr id="4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5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442C1-16E3-41E2-8CBA-B882B149836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726013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696464"/>
                </a:solidFill>
              </a:rPr>
              <a:t>2010/10/7</a:t>
            </a: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4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62AFD-45E1-4E00-B9CB-18CAC79CFA2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878988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 useBgFill="1">
        <p:nvSpPr>
          <p:cNvPr id="6" name="圓角矩形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696464"/>
                </a:solidFill>
              </a:rPr>
              <a:t>2010/10/7</a:t>
            </a:r>
          </a:p>
        </p:txBody>
      </p:sp>
      <p:sp>
        <p:nvSpPr>
          <p:cNvPr id="8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9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FF429-2BC3-4072-9F2F-1BBE998AC69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84574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8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696464"/>
                </a:solidFill>
              </a:rPr>
              <a:t>2010/10/7</a:t>
            </a:r>
          </a:p>
        </p:txBody>
      </p:sp>
      <p:sp>
        <p:nvSpPr>
          <p:cNvPr id="9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10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5537C-F53D-4587-B59F-016D96039C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36683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696464"/>
                </a:solidFill>
              </a:rPr>
              <a:t>2010/10/7</a:t>
            </a:r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6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9E04B-09A3-4D91-B9C6-4F575820A51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972724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696464"/>
                </a:solidFill>
              </a:rPr>
              <a:t>2010/10/7</a:t>
            </a:r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6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AE4CD-9533-444F-B869-B969C46445D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6115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414CBEE-8903-43B9-A679-8C57A08AD291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00B8E38-7318-4935-B2E6-2E7A377DB1D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2" r:id="rId1"/>
    <p:sldLayoutId id="2147484403" r:id="rId2"/>
    <p:sldLayoutId id="2147484404" r:id="rId3"/>
    <p:sldLayoutId id="2147484405" r:id="rId4"/>
    <p:sldLayoutId id="2147484406" r:id="rId5"/>
    <p:sldLayoutId id="2147484407" r:id="rId6"/>
    <p:sldLayoutId id="2147484408" r:id="rId7"/>
    <p:sldLayoutId id="2147484409" r:id="rId8"/>
    <p:sldLayoutId id="2147484410" r:id="rId9"/>
    <p:sldLayoutId id="2147484411" r:id="rId10"/>
    <p:sldLayoutId id="2147484412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 useBgFill="1">
        <p:nvSpPr>
          <p:cNvPr id="8" name="圓角矩形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kumimoji="0" lang="en-US" sz="1600" b="1">
              <a:solidFill>
                <a:prstClr val="white"/>
              </a:solidFill>
            </a:endParaRPr>
          </a:p>
        </p:txBody>
      </p:sp>
      <p:sp>
        <p:nvSpPr>
          <p:cNvPr id="1028" name="標題版面配置區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zh-TW" smtClean="0"/>
          </a:p>
        </p:txBody>
      </p:sp>
      <p:sp>
        <p:nvSpPr>
          <p:cNvPr id="1029" name="文字版面配置區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 smtClean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spcBef>
                <a:spcPct val="50000"/>
              </a:spcBef>
              <a:defRPr/>
            </a:pPr>
            <a:r>
              <a:rPr lang="en-US" altLang="zh-TW" b="1">
                <a:solidFill>
                  <a:srgbClr val="696464"/>
                </a:solidFill>
                <a:latin typeface="Arial" charset="0"/>
                <a:ea typeface="標楷體" pitchFamily="65" charset="-120"/>
              </a:rPr>
              <a:t>2010/10/7</a:t>
            </a: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ctr">
              <a:spcBef>
                <a:spcPct val="50000"/>
              </a:spcBef>
              <a:defRPr/>
            </a:pPr>
            <a:endParaRPr lang="en-US" altLang="zh-TW" b="1">
              <a:solidFill>
                <a:srgbClr val="696464"/>
              </a:solidFill>
              <a:latin typeface="Arial" charset="0"/>
              <a:ea typeface="標楷體" pitchFamily="65" charset="-120"/>
            </a:endParaRPr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  <a:defRPr/>
            </a:pPr>
            <a:fld id="{0CA533FC-3487-4DCE-B017-6E249D3C6A75}" type="slidenum">
              <a:rPr lang="en-US" altLang="zh-TW" b="1"/>
              <a:pPr>
                <a:spcBef>
                  <a:spcPct val="50000"/>
                </a:spcBef>
                <a:defRPr/>
              </a:pPr>
              <a:t>‹#›</a:t>
            </a:fld>
            <a:endParaRPr lang="en-US" altLang="zh-TW" b="1"/>
          </a:p>
        </p:txBody>
      </p:sp>
    </p:spTree>
    <p:extLst>
      <p:ext uri="{BB962C8B-B14F-4D97-AF65-F5344CB8AC3E}">
        <p14:creationId xmlns:p14="http://schemas.microsoft.com/office/powerpoint/2010/main" val="234195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4" r:id="rId1"/>
    <p:sldLayoutId id="2147484415" r:id="rId2"/>
    <p:sldLayoutId id="2147484416" r:id="rId3"/>
    <p:sldLayoutId id="2147484417" r:id="rId4"/>
    <p:sldLayoutId id="2147484418" r:id="rId5"/>
    <p:sldLayoutId id="2147484419" r:id="rId6"/>
    <p:sldLayoutId id="2147484420" r:id="rId7"/>
    <p:sldLayoutId id="2147484421" r:id="rId8"/>
    <p:sldLayoutId id="2147484422" r:id="rId9"/>
    <p:sldLayoutId id="2147484423" r:id="rId10"/>
    <p:sldLayoutId id="214748442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7704" y="1700808"/>
            <a:ext cx="6990978" cy="866775"/>
          </a:xfrm>
        </p:spPr>
        <p:txBody>
          <a:bodyPr/>
          <a:lstStyle/>
          <a:p>
            <a:pPr eaLnBrk="1" hangingPunct="1"/>
            <a:r>
              <a:rPr lang="zh-TW" altLang="en-US" sz="3200" dirty="0" smtClean="0">
                <a:solidFill>
                  <a:schemeClr val="tx1"/>
                </a:solidFill>
                <a:ea typeface="標楷體" pitchFamily="65" charset="-120"/>
              </a:rPr>
              <a:t>電子公文系統教育訓練</a:t>
            </a:r>
          </a:p>
        </p:txBody>
      </p:sp>
      <p:sp>
        <p:nvSpPr>
          <p:cNvPr id="6146" name="副標題 1"/>
          <p:cNvSpPr>
            <a:spLocks noGrp="1"/>
          </p:cNvSpPr>
          <p:nvPr>
            <p:ph type="subTitle" idx="1"/>
          </p:nvPr>
        </p:nvSpPr>
        <p:spPr>
          <a:xfrm>
            <a:off x="2339752" y="4081463"/>
            <a:ext cx="5889848" cy="1651000"/>
          </a:xfrm>
        </p:spPr>
        <p:txBody>
          <a:bodyPr/>
          <a:lstStyle/>
          <a:p>
            <a:pPr eaLnBrk="1" hangingPunct="1"/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資訊中心趙代勝組長  分機：</a:t>
            </a:r>
            <a:r>
              <a:rPr lang="en-US" altLang="zh-TW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1595</a:t>
            </a:r>
          </a:p>
          <a:p>
            <a:pPr eaLnBrk="1" hangingPunct="1"/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總 務 處李麗花組長  分機：</a:t>
            </a:r>
            <a:r>
              <a:rPr lang="en-US" altLang="zh-TW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1333</a:t>
            </a:r>
            <a:endParaRPr lang="zh-TW" altLang="en-US" sz="28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0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fld id="{B90A9B73-4A98-40B7-9945-94649C06B7CD}" type="slidenum">
              <a:rPr kumimoji="0" lang="en-US" altLang="zh-TW" sz="1400" b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1</a:t>
            </a:fld>
            <a:endParaRPr kumimoji="0" lang="en-US" altLang="zh-TW" sz="1400" b="0" smtClean="0">
              <a:solidFill>
                <a:schemeClr val="tx1"/>
              </a:solidFill>
              <a:latin typeface="Times New Roman" pitchFamily="18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072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itchFamily="65" charset="-120"/>
                <a:ea typeface="標楷體" pitchFamily="65" charset="-120"/>
              </a:rPr>
              <a:t>課程</a:t>
            </a:r>
            <a:r>
              <a:rPr lang="zh-TW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itchFamily="65" charset="-120"/>
                <a:ea typeface="標楷體" pitchFamily="65" charset="-120"/>
              </a:rPr>
              <a:t>大綱</a:t>
            </a:r>
            <a:endParaRPr lang="zh-TW" altLang="en-US" sz="4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05388"/>
          </a:xfrm>
        </p:spPr>
        <p:txBody>
          <a:bodyPr>
            <a:normAutofit fontScale="85000" lnSpcReduction="20000"/>
          </a:bodyPr>
          <a:lstStyle/>
          <a:p>
            <a:pPr marL="0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一、公文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基本概念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0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二、公文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系統使用前注意事項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0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三、收發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文流程圖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0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四、公文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製作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lvl="1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一般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操作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457200" lvl="1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電子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含紙本傳送流程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有實體附件時使用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457200" lvl="1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紙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本傳送流程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密件時使用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0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五、公文處理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六、公文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查詢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七、外來文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簽辦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0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八、會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辦簽核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lvl="1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一般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會辦簽核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457200" lvl="1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二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級主管簽核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457200" lvl="1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一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級主管簽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核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0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九、登記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桌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作業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0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十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、其他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功能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查詢、複製、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副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知</a:t>
            </a:r>
            <a:r>
              <a:rPr lang="zh-TW" altLang="en-US" sz="2400" smtClean="0">
                <a:latin typeface="標楷體" pitchFamily="65" charset="-120"/>
                <a:ea typeface="標楷體" pitchFamily="65" charset="-120"/>
              </a:rPr>
              <a:t>、個人資料設定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 indent="-27432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zh-TW" altLang="en-US" dirty="0"/>
          </a:p>
        </p:txBody>
      </p:sp>
      <p:sp>
        <p:nvSpPr>
          <p:cNvPr id="3074" name="投影片編號版面配置區 1"/>
          <p:cNvSpPr>
            <a:spLocks noGrp="1"/>
          </p:cNvSpPr>
          <p:nvPr>
            <p:ph type="sldNum" sz="quarter" idx="1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fld id="{69EF502F-32F0-404E-8A9D-B817F5295318}" type="slidenum">
              <a:rPr kumimoji="0" lang="en-US" altLang="zh-TW" sz="1400" b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2</a:t>
            </a:fld>
            <a:endParaRPr kumimoji="0" lang="en-US" altLang="zh-TW" sz="1400" b="0" smtClean="0">
              <a:solidFill>
                <a:schemeClr val="tx1"/>
              </a:solidFill>
              <a:latin typeface="Times New Roman" pitchFamily="18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1909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一、公文</a:t>
            </a:r>
            <a:r>
              <a:rPr lang="zh-TW" altLang="en-US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基本</a:t>
            </a:r>
            <a:r>
              <a:rPr lang="zh-TW" altLang="en-US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概念</a:t>
            </a:r>
            <a:r>
              <a:rPr lang="en-US" altLang="zh-TW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--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各類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公文使用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時機</a:t>
            </a:r>
            <a:endParaRPr lang="zh-TW" altLang="en-US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196" name="內容版面配置區 5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8075240" cy="448511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u"/>
            </a:pPr>
            <a:r>
              <a:rPr lang="zh-TW" altLang="en-US" sz="2400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函：各機關處理公務的溝通</a:t>
            </a:r>
            <a:r>
              <a:rPr lang="en-US" altLang="zh-TW" sz="2400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上下級機關、同級、對民眾</a:t>
            </a:r>
            <a:r>
              <a:rPr lang="en-US" altLang="zh-TW" sz="2400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u"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書函：公務未決需要磋商的事項，取代過去之便函，其性質不如函之正式。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u"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開會通知：召集會議時使用。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u"/>
            </a:pPr>
            <a:r>
              <a:rPr lang="zh-TW" altLang="en-US" sz="2400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簽：承辦人員就職掌事所陳述、請示、請求、建議時使用。</a:t>
            </a:r>
            <a:endParaRPr lang="en-US" altLang="zh-TW" sz="2400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zh-TW" altLang="en-US" dirty="0" smtClean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D3AA0EE-531F-4996-B730-80E298622D33}" type="slidenum">
              <a:rPr lang="en-US" altLang="zh-TW"/>
              <a:pPr>
                <a:defRPr/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5175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一、公文</a:t>
            </a:r>
            <a:r>
              <a:rPr lang="zh-TW" altLang="en-US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基本</a:t>
            </a:r>
            <a:r>
              <a:rPr lang="zh-TW" altLang="en-US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概念</a:t>
            </a:r>
            <a:r>
              <a:rPr lang="en-US" altLang="zh-TW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--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橫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式公文書寫注意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>
          <a:xfrm>
            <a:off x="611560" y="1340768"/>
            <a:ext cx="7772400" cy="5149850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主旨：不分段，精要的說明行文的目的與期望。</a:t>
            </a:r>
          </a:p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說明及辦法：注意分項標號的使用，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表格要成為附件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公文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製作注意：</a:t>
            </a:r>
          </a:p>
          <a:p>
            <a:pPr marL="548640" lvl="1" eaLnBrk="1" fontAlgn="auto" hangingPunct="1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sz="2100" dirty="0" smtClean="0">
                <a:latin typeface="標楷體" pitchFamily="65" charset="-120"/>
                <a:ea typeface="標楷體" pitchFamily="65" charset="-120"/>
              </a:rPr>
              <a:t>分</a:t>
            </a:r>
            <a:r>
              <a:rPr lang="zh-TW" altLang="en-US" sz="2100" dirty="0">
                <a:latin typeface="標楷體" pitchFamily="65" charset="-120"/>
                <a:ea typeface="標楷體" pitchFamily="65" charset="-120"/>
              </a:rPr>
              <a:t>項標號：說明及辦法如有分項應依下列</a:t>
            </a:r>
            <a:r>
              <a:rPr lang="zh-TW" altLang="en-US" sz="2100" dirty="0" smtClean="0">
                <a:latin typeface="標楷體" pitchFamily="65" charset="-120"/>
                <a:ea typeface="標楷體" pitchFamily="65" charset="-120"/>
              </a:rPr>
              <a:t>格式</a:t>
            </a:r>
            <a:r>
              <a:rPr lang="zh-TW" altLang="en-US" sz="2100" dirty="0" smtClean="0">
                <a:latin typeface="標楷體"/>
                <a:ea typeface="標楷體"/>
              </a:rPr>
              <a:t>：</a:t>
            </a:r>
            <a:r>
              <a:rPr lang="zh-TW" altLang="en-US" sz="2100" dirty="0" smtClean="0">
                <a:latin typeface="標楷體" pitchFamily="65" charset="-120"/>
                <a:ea typeface="標楷體" pitchFamily="65" charset="-120"/>
              </a:rPr>
              <a:t>一</a:t>
            </a:r>
            <a:r>
              <a:rPr lang="zh-TW" altLang="en-US" sz="21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2100" dirty="0" smtClean="0">
                <a:latin typeface="標楷體" pitchFamily="65" charset="-120"/>
                <a:ea typeface="標楷體" pitchFamily="65" charset="-120"/>
              </a:rPr>
              <a:t>二</a:t>
            </a:r>
            <a:r>
              <a:rPr lang="zh-TW" altLang="en-US" sz="2100" dirty="0">
                <a:latin typeface="標楷體"/>
                <a:ea typeface="標楷體"/>
              </a:rPr>
              <a:t>；</a:t>
            </a:r>
            <a:r>
              <a:rPr lang="en-US" altLang="zh-TW" sz="21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100" dirty="0">
                <a:latin typeface="標楷體" pitchFamily="65" charset="-120"/>
                <a:ea typeface="標楷體" pitchFamily="65" charset="-120"/>
              </a:rPr>
              <a:t>一）、（二</a:t>
            </a:r>
            <a:r>
              <a:rPr lang="zh-TW" altLang="en-US" sz="2100" dirty="0" smtClean="0">
                <a:latin typeface="標楷體" pitchFamily="65" charset="-120"/>
                <a:ea typeface="標楷體" pitchFamily="65" charset="-120"/>
              </a:rPr>
              <a:t>）</a:t>
            </a:r>
            <a:r>
              <a:rPr lang="zh-TW" altLang="en-US" sz="2100" dirty="0" smtClean="0">
                <a:latin typeface="標楷體"/>
                <a:ea typeface="標楷體"/>
              </a:rPr>
              <a:t>；</a:t>
            </a:r>
            <a:r>
              <a:rPr lang="zh-TW" altLang="en-US" sz="2100" dirty="0" smtClean="0">
                <a:latin typeface="標楷體" pitchFamily="65" charset="-120"/>
                <a:ea typeface="標楷體" pitchFamily="65" charset="-120"/>
              </a:rPr>
              <a:t>１</a:t>
            </a:r>
            <a:r>
              <a:rPr lang="zh-TW" altLang="en-US" sz="21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2100" dirty="0" smtClean="0">
                <a:latin typeface="標楷體" pitchFamily="65" charset="-120"/>
                <a:ea typeface="標楷體" pitchFamily="65" charset="-120"/>
              </a:rPr>
              <a:t>２</a:t>
            </a:r>
            <a:r>
              <a:rPr lang="zh-TW" altLang="en-US" sz="2100" dirty="0" smtClean="0">
                <a:latin typeface="標楷體"/>
                <a:ea typeface="標楷體"/>
              </a:rPr>
              <a:t>；</a:t>
            </a:r>
            <a:r>
              <a:rPr lang="zh-TW" altLang="en-US" sz="2100" dirty="0" smtClean="0">
                <a:latin typeface="標楷體" pitchFamily="65" charset="-120"/>
                <a:ea typeface="標楷體" pitchFamily="65" charset="-120"/>
              </a:rPr>
              <a:t>（</a:t>
            </a:r>
            <a:r>
              <a:rPr lang="zh-TW" altLang="en-US" sz="2100" dirty="0">
                <a:latin typeface="標楷體" pitchFamily="65" charset="-120"/>
                <a:ea typeface="標楷體" pitchFamily="65" charset="-120"/>
              </a:rPr>
              <a:t>１）、（２）。</a:t>
            </a:r>
          </a:p>
          <a:p>
            <a:pPr marL="548640" lvl="1" eaLnBrk="1" fontAlgn="auto" hangingPunct="1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sz="2100" dirty="0" smtClean="0">
                <a:latin typeface="標楷體" pitchFamily="65" charset="-120"/>
                <a:ea typeface="標楷體" pitchFamily="65" charset="-120"/>
              </a:rPr>
              <a:t>標點符號：中文</a:t>
            </a:r>
            <a:r>
              <a:rPr lang="zh-TW" altLang="en-US" sz="2100" dirty="0">
                <a:latin typeface="標楷體" pitchFamily="65" charset="-120"/>
                <a:ea typeface="標楷體" pitchFamily="65" charset="-120"/>
              </a:rPr>
              <a:t>全形、外文及阿拉伯數字半形</a:t>
            </a:r>
            <a:r>
              <a:rPr lang="zh-TW" altLang="en-US" sz="21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100" dirty="0" smtClean="0">
              <a:latin typeface="標楷體" pitchFamily="65" charset="-120"/>
              <a:ea typeface="標楷體" pitchFamily="65" charset="-120"/>
            </a:endParaRPr>
          </a:p>
          <a:p>
            <a:pPr marL="548640" lvl="1" eaLnBrk="1" fontAlgn="auto" hangingPunct="1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zh-TW" altLang="en-US" sz="2200" dirty="0">
              <a:latin typeface="標楷體" pitchFamily="65" charset="-120"/>
              <a:ea typeface="標楷體" pitchFamily="65" charset="-120"/>
            </a:endParaRPr>
          </a:p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>
                <a:ea typeface="標楷體" pitchFamily="65" charset="-120"/>
              </a:rPr>
              <a:t>數字使用原則 </a:t>
            </a:r>
            <a:endParaRPr lang="en-US" altLang="zh-TW" dirty="0" smtClean="0">
              <a:ea typeface="標楷體" pitchFamily="65" charset="-120"/>
            </a:endParaRP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zh-TW" sz="2100" dirty="0">
                <a:latin typeface="標楷體" pitchFamily="65" charset="-120"/>
                <a:ea typeface="標楷體" pitchFamily="65" charset="-120"/>
              </a:rPr>
              <a:t>數字用語具一般數字意義（如代碼、國民身分證統一編號、編號、發文字號、日期、時間、序數、電話、傳真、郵遞區號、門牌號碼等）、統計意義（如計量單位、統計數據等）者，或以阿拉伯數字表示較清楚者，使用阿拉伯數字。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zh-TW" sz="2100" dirty="0">
                <a:latin typeface="標楷體" pitchFamily="65" charset="-120"/>
                <a:ea typeface="標楷體" pitchFamily="65" charset="-120"/>
              </a:rPr>
              <a:t>數字用語屬描述性用語、專有名詞（如地名、書名、人名、店名、頭銜等）、慣用語者，或以中文數字表示較妥適者，使用中文數字。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zh-TW" sz="2100" dirty="0">
                <a:latin typeface="標楷體" pitchFamily="65" charset="-120"/>
                <a:ea typeface="標楷體" pitchFamily="65" charset="-120"/>
              </a:rPr>
              <a:t>數字用語屬法規條項款目、編章節款目之統計數據者，以及引敘或摘述法規條文內容時，使用阿拉伯數字；但屬法規制定、修正及廢止案之法制作業者，應依「中央法規標準法」、「法律統一用語表」等相關規定辦理</a:t>
            </a:r>
            <a:endParaRPr lang="zh-TW" altLang="en-US" sz="2100" dirty="0">
              <a:latin typeface="標楷體" pitchFamily="65" charset="-120"/>
              <a:ea typeface="標楷體" pitchFamily="65" charset="-12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EC35B19-1A97-4F1D-9E4B-1995F9BDC521}" type="slidenum">
              <a:rPr lang="en-US" altLang="zh-TW"/>
              <a:pPr>
                <a:defRPr/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296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28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二、公文</a:t>
            </a:r>
            <a:r>
              <a:rPr lang="zh-TW" altLang="en-US" sz="28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系統使用前</a:t>
            </a:r>
            <a:r>
              <a:rPr lang="zh-TW" altLang="en-US" sz="28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注意事項</a:t>
            </a:r>
            <a:r>
              <a:rPr lang="en-US" altLang="zh-TW" sz="28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--</a:t>
            </a:r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使用</a:t>
            </a:r>
            <a:r>
              <a:rPr lang="zh-TW" altLang="en-US" sz="28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環境</a:t>
            </a:r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確認</a:t>
            </a:r>
            <a:endParaRPr lang="zh-TW" altLang="en-US" sz="28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244" name="內容版面配置區 3"/>
          <p:cNvSpPr>
            <a:spLocks noGrp="1"/>
          </p:cNvSpPr>
          <p:nvPr>
            <p:ph sz="quarter" idx="1"/>
          </p:nvPr>
        </p:nvSpPr>
        <p:spPr>
          <a:xfrm>
            <a:off x="457200" y="2132856"/>
            <a:ext cx="7467600" cy="4341096"/>
          </a:xfrm>
        </p:spPr>
        <p:txBody>
          <a:bodyPr/>
          <a:lstStyle/>
          <a:p>
            <a:pPr eaLnBrk="1" hangingPunct="1"/>
            <a:r>
              <a:rPr lang="zh-TW" altLang="en-US" dirty="0" smtClean="0">
                <a:ea typeface="標楷體" pitchFamily="65" charset="-120"/>
              </a:rPr>
              <a:t>由學校校園入口網站進入後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，點選</a:t>
            </a:r>
            <a:r>
              <a:rPr lang="zh-TW" altLang="en-US" dirty="0" smtClean="0">
                <a:ea typeface="標楷體" pitchFamily="65" charset="-120"/>
              </a:rPr>
              <a:t>電子公文系統。</a:t>
            </a:r>
            <a:endParaRPr lang="en-US" altLang="zh-TW" dirty="0" smtClean="0">
              <a:ea typeface="標楷體" pitchFamily="65" charset="-120"/>
            </a:endParaRPr>
          </a:p>
          <a:p>
            <a:pPr lvl="1" eaLnBrk="1" hangingPunct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校園入口網站帳號為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email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帳號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@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之前，密碼預設為身份證字號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英文字小寫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dirty="0" smtClean="0">
              <a:ea typeface="標楷體" pitchFamily="65" charset="-120"/>
            </a:endParaRPr>
          </a:p>
          <a:p>
            <a:pPr eaLnBrk="1" hangingPunct="1"/>
            <a:r>
              <a:rPr lang="zh-TW" altLang="en-US" dirty="0" smtClean="0">
                <a:ea typeface="標楷體" pitchFamily="65" charset="-120"/>
              </a:rPr>
              <a:t>使用瀏覽器版本：</a:t>
            </a:r>
            <a:r>
              <a:rPr lang="en-US" altLang="zh-TW" dirty="0" smtClean="0">
                <a:ea typeface="標楷體" pitchFamily="65" charset="-120"/>
              </a:rPr>
              <a:t>IE8</a:t>
            </a:r>
            <a:r>
              <a:rPr lang="zh-TW" altLang="en-US" dirty="0" smtClean="0">
                <a:ea typeface="標楷體" pitchFamily="65" charset="-120"/>
              </a:rPr>
              <a:t>以上。</a:t>
            </a:r>
            <a:endParaRPr lang="en-US" altLang="zh-TW" dirty="0" smtClean="0">
              <a:ea typeface="標楷體" pitchFamily="65" charset="-120"/>
            </a:endParaRPr>
          </a:p>
          <a:p>
            <a:pPr eaLnBrk="1" hangingPunct="1"/>
            <a:r>
              <a:rPr lang="zh-TW" altLang="en-US" dirty="0" smtClean="0">
                <a:ea typeface="標楷體" pitchFamily="65" charset="-120"/>
              </a:rPr>
              <a:t>電子公文使用環境設定檔一定要安裝</a:t>
            </a:r>
            <a:r>
              <a:rPr lang="en-US" altLang="zh-TW" dirty="0" smtClean="0">
                <a:ea typeface="標楷體" pitchFamily="65" charset="-120"/>
              </a:rPr>
              <a:t>(</a:t>
            </a:r>
            <a:r>
              <a:rPr lang="zh-TW" altLang="en-US" sz="2400" u="sng" dirty="0" smtClean="0">
                <a:solidFill>
                  <a:srgbClr val="FF0000"/>
                </a:solidFill>
                <a:ea typeface="標楷體" pitchFamily="65" charset="-120"/>
              </a:rPr>
              <a:t>安裝完畢後須將瀏覽器視窗全部關閉，設定才會生效</a:t>
            </a:r>
            <a:r>
              <a:rPr lang="en-US" altLang="zh-TW" dirty="0" smtClean="0">
                <a:ea typeface="標楷體" pitchFamily="65" charset="-120"/>
              </a:rPr>
              <a:t>)</a:t>
            </a:r>
            <a:endParaRPr lang="zh-TW" altLang="en-US" dirty="0" smtClean="0"/>
          </a:p>
          <a:p>
            <a:pPr eaLnBrk="1" hangingPunct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檢查是否有安裝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Acrobat Reader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zh-TW" altLang="en-US" dirty="0" smtClean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296759D-12AE-47CB-9ACB-D6EE25D569A7}" type="slidenum">
              <a:rPr lang="en-US" altLang="zh-TW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5137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28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zh-TW" altLang="en-US" sz="28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、公文系統使用前注意事項</a:t>
            </a:r>
            <a:r>
              <a:rPr lang="en-US" altLang="zh-TW" sz="28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--</a:t>
            </a:r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使用前先思考</a:t>
            </a:r>
            <a:endParaRPr lang="zh-TW" altLang="en-US" sz="2800" dirty="0" smtClean="0">
              <a:solidFill>
                <a:schemeClr val="tx1"/>
              </a:solidFill>
            </a:endParaRPr>
          </a:p>
        </p:txBody>
      </p:sp>
      <p:sp>
        <p:nvSpPr>
          <p:cNvPr id="11268" name="內容版面配置區 3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7467600" cy="4485112"/>
          </a:xfrm>
        </p:spPr>
        <p:txBody>
          <a:bodyPr/>
          <a:lstStyle/>
          <a:p>
            <a:pPr eaLnBrk="1" hangingPunct="1"/>
            <a:r>
              <a:rPr lang="zh-TW" altLang="en-US" dirty="0" smtClean="0">
                <a:ea typeface="標楷體" pitchFamily="65" charset="-120"/>
              </a:rPr>
              <a:t>新增公文前，擇正確的文類</a:t>
            </a:r>
            <a:r>
              <a:rPr lang="en-US" altLang="zh-TW" dirty="0" smtClean="0">
                <a:ea typeface="標楷體" pitchFamily="65" charset="-120"/>
              </a:rPr>
              <a:t>(</a:t>
            </a:r>
            <a:r>
              <a:rPr lang="zh-TW" altLang="en-US" dirty="0" smtClean="0">
                <a:ea typeface="標楷體" pitchFamily="65" charset="-120"/>
              </a:rPr>
              <a:t>對內、對外要先分清楚</a:t>
            </a:r>
            <a:r>
              <a:rPr lang="en-US" altLang="zh-TW" dirty="0" smtClean="0">
                <a:ea typeface="標楷體" pitchFamily="65" charset="-120"/>
              </a:rPr>
              <a:t>)</a:t>
            </a:r>
            <a:r>
              <a:rPr lang="zh-TW" altLang="en-US" dirty="0" smtClean="0">
                <a:ea typeface="標楷體" pitchFamily="65" charset="-120"/>
              </a:rPr>
              <a:t>。</a:t>
            </a:r>
            <a:endParaRPr lang="en-US" altLang="zh-TW" dirty="0" smtClean="0">
              <a:ea typeface="標楷體" pitchFamily="65" charset="-120"/>
            </a:endParaRPr>
          </a:p>
          <a:p>
            <a:pPr eaLnBrk="1" hangingPunct="1"/>
            <a:r>
              <a:rPr lang="zh-TW" altLang="en-US" dirty="0" smtClean="0">
                <a:ea typeface="標楷體" pitchFamily="65" charset="-120"/>
              </a:rPr>
              <a:t>簽辦之前，先認清自己在該筆公文中的角色。</a:t>
            </a:r>
            <a:endParaRPr lang="en-US" altLang="zh-TW" dirty="0" smtClean="0">
              <a:ea typeface="標楷體" pitchFamily="65" charset="-120"/>
            </a:endParaRPr>
          </a:p>
          <a:p>
            <a:pPr eaLnBrk="1" hangingPunct="1"/>
            <a:r>
              <a:rPr lang="zh-TW" altLang="en-US" dirty="0" smtClean="0">
                <a:ea typeface="標楷體" pitchFamily="65" charset="-120"/>
              </a:rPr>
              <a:t>僅有</a:t>
            </a:r>
            <a:r>
              <a:rPr lang="zh-TW" altLang="en-US" b="1" dirty="0" smtClean="0">
                <a:solidFill>
                  <a:srgbClr val="FF0000"/>
                </a:solidFill>
                <a:ea typeface="標楷體" pitchFamily="65" charset="-120"/>
              </a:rPr>
              <a:t>待簽核公文</a:t>
            </a:r>
            <a:r>
              <a:rPr lang="zh-TW" altLang="en-US" dirty="0" smtClean="0">
                <a:ea typeface="標楷體" pitchFamily="65" charset="-120"/>
              </a:rPr>
              <a:t>以及</a:t>
            </a:r>
            <a:r>
              <a:rPr lang="zh-TW" altLang="en-US" b="1" dirty="0">
                <a:solidFill>
                  <a:srgbClr val="FF0000"/>
                </a:solidFill>
                <a:ea typeface="標楷體" pitchFamily="65" charset="-120"/>
              </a:rPr>
              <a:t>承</a:t>
            </a:r>
            <a:r>
              <a:rPr lang="zh-TW" altLang="en-US" b="1" dirty="0" smtClean="0">
                <a:solidFill>
                  <a:srgbClr val="FF0000"/>
                </a:solidFill>
                <a:ea typeface="標楷體" pitchFamily="65" charset="-120"/>
              </a:rPr>
              <a:t>辦公文</a:t>
            </a:r>
            <a:r>
              <a:rPr lang="zh-TW" altLang="en-US" dirty="0" smtClean="0">
                <a:ea typeface="標楷體" pitchFamily="65" charset="-120"/>
              </a:rPr>
              <a:t>資料夾內的公文是需要簽核的，其它資料夾均為查詢用。</a:t>
            </a:r>
            <a:endParaRPr lang="zh-TW" altLang="en-US" dirty="0" smtClean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DD68B819-CC00-415B-973C-BFE70358BBEF}" type="slidenum">
              <a:rPr lang="en-US" altLang="zh-TW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5058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>
          <a:xfrm>
            <a:off x="900113" y="188913"/>
            <a:ext cx="7772400" cy="65246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zh-TW" altLang="en-US" b="1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三、收發文流程圖</a:t>
            </a:r>
            <a:endParaRPr lang="zh-TW" altLang="en-US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DA86A852-8A21-48FC-A984-9F9B5DC814D2}" type="slidenum">
              <a:rPr lang="en-US" altLang="zh-TW"/>
              <a:pPr>
                <a:defRPr/>
              </a:pPr>
              <a:t>7</a:t>
            </a:fld>
            <a:endParaRPr lang="en-US" altLang="zh-TW"/>
          </a:p>
        </p:txBody>
      </p:sp>
      <p:pic>
        <p:nvPicPr>
          <p:cNvPr id="12292" name="圖片 4" descr="文書組公文處理流程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854075"/>
            <a:ext cx="7920038" cy="575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051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/>
          <a:p>
            <a:pPr eaLnBrk="1" hangingPunct="1"/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四、公文製作</a:t>
            </a:r>
            <a:r>
              <a:rPr lang="en-US" altLang="zh-TW" sz="2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—</a:t>
            </a:r>
            <a:br>
              <a:rPr lang="en-US" altLang="zh-TW" sz="2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4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   進入系統</a:t>
            </a:r>
            <a:r>
              <a:rPr lang="en-US" altLang="zh-TW" sz="2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若為醫院人員請洽各分院文書組</a:t>
            </a:r>
            <a:r>
              <a:rPr lang="en-US" altLang="zh-TW" sz="2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C485147-AF48-4CF6-BBE3-385465986959}" type="slidenum">
              <a:rPr lang="en-US" altLang="zh-TW"/>
              <a:pPr>
                <a:defRPr/>
              </a:pPr>
              <a:t>8</a:t>
            </a:fld>
            <a:endParaRPr lang="en-US" altLang="zh-TW"/>
          </a:p>
        </p:txBody>
      </p:sp>
      <p:pic>
        <p:nvPicPr>
          <p:cNvPr id="14340" name="圖片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1677988"/>
            <a:ext cx="8535987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80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標題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63910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四、公文製作</a:t>
            </a:r>
            <a:r>
              <a:rPr lang="en-US" altLang="zh-TW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--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進入系統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C301544-87A9-46D7-9B57-3E0D1555E07F}" type="slidenum">
              <a:rPr lang="en-US" altLang="zh-TW"/>
              <a:pPr>
                <a:defRPr/>
              </a:pPr>
              <a:t>9</a:t>
            </a:fld>
            <a:endParaRPr lang="en-US" altLang="zh-TW"/>
          </a:p>
        </p:txBody>
      </p:sp>
      <p:pic>
        <p:nvPicPr>
          <p:cNvPr id="15364" name="圖片 1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4"/>
          <a:stretch/>
        </p:blipFill>
        <p:spPr bwMode="auto">
          <a:xfrm>
            <a:off x="306387" y="1412776"/>
            <a:ext cx="8535987" cy="544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圓角矩形 4"/>
          <p:cNvSpPr/>
          <p:nvPr/>
        </p:nvSpPr>
        <p:spPr>
          <a:xfrm>
            <a:off x="5972657" y="3883769"/>
            <a:ext cx="1439862" cy="251619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zh-TW" altLang="en-US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890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標題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5918"/>
          </a:xfrm>
        </p:spPr>
        <p:txBody>
          <a:bodyPr/>
          <a:lstStyle/>
          <a:p>
            <a:pPr eaLnBrk="1" hangingPunct="1"/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四、公文製作</a:t>
            </a:r>
            <a:r>
              <a:rPr lang="en-US" altLang="zh-TW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--</a:t>
            </a:r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進入系統</a:t>
            </a:r>
            <a:r>
              <a:rPr lang="en-US" altLang="zh-TW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以文書組組長帳號為例</a:t>
            </a:r>
            <a:r>
              <a:rPr lang="en-US" altLang="zh-TW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8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89FFE041-DFBC-419C-BDC2-D9DBA859C02A}" type="slidenum">
              <a:rPr lang="en-US" altLang="zh-TW"/>
              <a:pPr>
                <a:defRPr/>
              </a:pPr>
              <a:t>10</a:t>
            </a:fld>
            <a:endParaRPr lang="en-US" altLang="zh-TW"/>
          </a:p>
        </p:txBody>
      </p:sp>
      <p:pic>
        <p:nvPicPr>
          <p:cNvPr id="16388" name="圖片 1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935" b="59935"/>
          <a:stretch/>
        </p:blipFill>
        <p:spPr bwMode="auto">
          <a:xfrm>
            <a:off x="306388" y="2461092"/>
            <a:ext cx="8535987" cy="3272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89447" y="1809690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如果使用者具有多重身份的情形， 於登入系統後會出現的兼職選項畫面，請選擇其中一個身份登入。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2660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6391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zh-TW" altLang="en-US" sz="32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四、公文系統進入畫面</a:t>
            </a:r>
            <a:endParaRPr lang="zh-TW" altLang="en-US" sz="3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623AAC95-B9F7-4105-A6D0-B92F8E229D1E}" type="slidenum">
              <a:rPr lang="en-US" altLang="zh-TW"/>
              <a:pPr>
                <a:defRPr/>
              </a:pPr>
              <a:t>11</a:t>
            </a:fld>
            <a:endParaRPr lang="en-US" altLang="zh-TW"/>
          </a:p>
        </p:txBody>
      </p:sp>
      <p:pic>
        <p:nvPicPr>
          <p:cNvPr id="17412" name="圖片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34" y="1340768"/>
            <a:ext cx="8535987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圓角矩形 1"/>
          <p:cNvSpPr/>
          <p:nvPr/>
        </p:nvSpPr>
        <p:spPr>
          <a:xfrm>
            <a:off x="284616" y="3667806"/>
            <a:ext cx="1096962" cy="122396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1979712" y="4305895"/>
            <a:ext cx="870669" cy="923330"/>
          </a:xfrm>
          <a:prstGeom prst="rect">
            <a:avLst/>
          </a:prstGeom>
          <a:noFill/>
          <a:ln w="12700" cap="rnd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dirty="0">
                <a:solidFill>
                  <a:srgbClr val="FF0000"/>
                </a:solidFill>
              </a:rPr>
              <a:t>可使用的功能表列</a:t>
            </a:r>
          </a:p>
        </p:txBody>
      </p:sp>
      <p:cxnSp>
        <p:nvCxnSpPr>
          <p:cNvPr id="6" name="直線單箭頭接點 5"/>
          <p:cNvCxnSpPr/>
          <p:nvPr/>
        </p:nvCxnSpPr>
        <p:spPr>
          <a:xfrm flipH="1">
            <a:off x="1390651" y="4675188"/>
            <a:ext cx="589061" cy="26987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856128" y="4582894"/>
            <a:ext cx="58329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6088" indent="-446088"/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itchFamily="65" charset="-120"/>
                <a:ea typeface="標楷體" pitchFamily="65" charset="-120"/>
              </a:rPr>
              <a:t>   請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每天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登入校園入口網站「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電子公文系統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」及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電子郵件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檢視有無</a:t>
            </a:r>
            <a:r>
              <a:rPr lang="zh-TW" altLang="zh-TW" u="sng" dirty="0">
                <a:latin typeface="標楷體" pitchFamily="65" charset="-120"/>
                <a:ea typeface="標楷體" pitchFamily="65" charset="-120"/>
              </a:rPr>
              <a:t>待辦文件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zh-TW" u="sng" dirty="0">
                <a:latin typeface="標楷體" pitchFamily="65" charset="-120"/>
                <a:ea typeface="標楷體" pitchFamily="65" charset="-120"/>
              </a:rPr>
              <a:t>到件通知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或</a:t>
            </a:r>
            <a:r>
              <a:rPr lang="zh-TW" altLang="zh-TW" u="sng" dirty="0">
                <a:latin typeface="標楷體" pitchFamily="65" charset="-120"/>
                <a:ea typeface="標楷體" pitchFamily="65" charset="-120"/>
              </a:rPr>
              <a:t>副知</a:t>
            </a:r>
            <a:r>
              <a:rPr lang="zh-TW" altLang="zh-TW" u="sng" dirty="0" smtClean="0">
                <a:latin typeface="標楷體" pitchFamily="65" charset="-120"/>
                <a:ea typeface="標楷體" pitchFamily="65" charset="-120"/>
              </a:rPr>
              <a:t>公文</a:t>
            </a:r>
            <a:r>
              <a:rPr lang="zh-TW" altLang="en-US" u="sng" dirty="0" smtClean="0">
                <a:latin typeface="標楷體" pitchFamily="65" charset="-120"/>
                <a:ea typeface="標楷體" pitchFamily="65" charset="-120"/>
              </a:rPr>
              <a:t>等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1281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3200" b="1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四、公文製作</a:t>
            </a:r>
            <a:r>
              <a:rPr lang="en-US" altLang="zh-TW" sz="32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2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一般操作說明</a:t>
            </a:r>
            <a:endParaRPr lang="zh-TW" altLang="en-US" sz="3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D8B8B171-6FDD-40CC-A96A-06CFDF4968C5}" type="slidenum">
              <a:rPr lang="en-US" altLang="zh-TW"/>
              <a:pPr>
                <a:defRPr/>
              </a:pPr>
              <a:t>12</a:t>
            </a:fld>
            <a:endParaRPr lang="en-US" altLang="zh-TW"/>
          </a:p>
        </p:txBody>
      </p:sp>
      <p:pic>
        <p:nvPicPr>
          <p:cNvPr id="18436" name="圖片 1" title="nvcnvcncv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6388" y="1677988"/>
            <a:ext cx="8535987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橢圓 1"/>
          <p:cNvSpPr/>
          <p:nvPr/>
        </p:nvSpPr>
        <p:spPr>
          <a:xfrm>
            <a:off x="304800" y="3571875"/>
            <a:ext cx="1109663" cy="2127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TW" altLang="en-US"/>
          </a:p>
        </p:txBody>
      </p:sp>
      <p:cxnSp>
        <p:nvCxnSpPr>
          <p:cNvPr id="6" name="直線單箭頭接點 5"/>
          <p:cNvCxnSpPr/>
          <p:nvPr/>
        </p:nvCxnSpPr>
        <p:spPr>
          <a:xfrm>
            <a:off x="1423988" y="3692525"/>
            <a:ext cx="1146175" cy="94773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圓角矩形 8"/>
          <p:cNvSpPr/>
          <p:nvPr/>
        </p:nvSpPr>
        <p:spPr>
          <a:xfrm>
            <a:off x="2555875" y="4581525"/>
            <a:ext cx="2879725" cy="503238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選擇所要製作的文件類別</a:t>
            </a:r>
          </a:p>
        </p:txBody>
      </p:sp>
    </p:spTree>
    <p:extLst>
      <p:ext uri="{BB962C8B-B14F-4D97-AF65-F5344CB8AC3E}">
        <p14:creationId xmlns:p14="http://schemas.microsoft.com/office/powerpoint/2010/main" val="400948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3200" b="1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四、公文製作</a:t>
            </a:r>
            <a:r>
              <a:rPr lang="en-US" altLang="zh-TW" sz="32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2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32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2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一般</a:t>
            </a:r>
            <a:r>
              <a:rPr lang="zh-TW" altLang="en-US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操作說明</a:t>
            </a:r>
            <a:endParaRPr lang="zh-TW" altLang="en-US" sz="2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04FF961D-E1CD-4E42-8184-CC9F30C59C4E}" type="slidenum">
              <a:rPr lang="en-US" altLang="zh-TW"/>
              <a:pPr>
                <a:defRPr/>
              </a:pPr>
              <a:t>13</a:t>
            </a:fld>
            <a:endParaRPr lang="en-US" altLang="zh-TW"/>
          </a:p>
        </p:txBody>
      </p:sp>
      <p:pic>
        <p:nvPicPr>
          <p:cNvPr id="19460" name="圖片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1677988"/>
            <a:ext cx="8535987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圓角矩形 5"/>
          <p:cNvSpPr/>
          <p:nvPr/>
        </p:nvSpPr>
        <p:spPr>
          <a:xfrm>
            <a:off x="4102100" y="3578225"/>
            <a:ext cx="4824413" cy="10795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l">
              <a:defRPr/>
            </a:pPr>
            <a:r>
              <a:rPr lang="en-US" altLang="zh-TW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正副本單位，以關鍵字輔助輸入的方式找到單位。</a:t>
            </a:r>
            <a:endParaRPr lang="en-US" altLang="zh-TW" sz="1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en-US" altLang="zh-TW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找不到紙本文單位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請送至</a:t>
            </a:r>
            <a:r>
              <a:rPr lang="zh-TW" altLang="en-US" sz="1400" b="1" i="1" u="sng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文書組新增個人</a:t>
            </a:r>
            <a:r>
              <a:rPr lang="zh-TW" altLang="en-US" sz="1400" b="1" i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en-US" sz="1400" b="1" i="1" u="sng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機關</a:t>
            </a:r>
            <a:r>
              <a:rPr lang="zh-TW" altLang="en-US" sz="1400" b="1" i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資料</a:t>
            </a:r>
            <a:r>
              <a:rPr lang="zh-TW" altLang="en-US" sz="1400" b="1" i="1" u="sng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400" b="1" i="1" u="sng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9462" name="Oval 9"/>
          <p:cNvSpPr>
            <a:spLocks noChangeArrowheads="1"/>
          </p:cNvSpPr>
          <p:nvPr/>
        </p:nvSpPr>
        <p:spPr bwMode="auto">
          <a:xfrm>
            <a:off x="968375" y="3502025"/>
            <a:ext cx="774700" cy="215900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anchor="ctr">
            <a:spAutoFit/>
          </a:bodyPr>
          <a:lstStyle/>
          <a:p>
            <a:endParaRPr lang="zh-TW" altLang="en-US"/>
          </a:p>
        </p:txBody>
      </p:sp>
      <p:sp>
        <p:nvSpPr>
          <p:cNvPr id="2" name="橢圓 1"/>
          <p:cNvSpPr/>
          <p:nvPr/>
        </p:nvSpPr>
        <p:spPr>
          <a:xfrm>
            <a:off x="3479800" y="3117850"/>
            <a:ext cx="576263" cy="17938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5702300" y="3081338"/>
            <a:ext cx="1190625" cy="21431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5262563" y="1879600"/>
            <a:ext cx="1785937" cy="21431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505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3200" b="1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四、公文製作</a:t>
            </a:r>
            <a:r>
              <a:rPr lang="en-US" altLang="zh-TW" sz="32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2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32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  </a:t>
            </a:r>
            <a:r>
              <a:rPr lang="en-US" altLang="zh-TW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一般</a:t>
            </a:r>
            <a:r>
              <a:rPr lang="zh-TW" altLang="en-US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操作說明</a:t>
            </a:r>
            <a:endParaRPr lang="zh-TW" altLang="en-US" sz="2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2AB8E4C5-7BDA-47E7-ADFA-5697D4A91E29}" type="slidenum">
              <a:rPr lang="en-US" altLang="zh-TW"/>
              <a:pPr>
                <a:defRPr/>
              </a:pPr>
              <a:t>14</a:t>
            </a:fld>
            <a:endParaRPr lang="en-US" altLang="zh-TW"/>
          </a:p>
        </p:txBody>
      </p:sp>
      <p:pic>
        <p:nvPicPr>
          <p:cNvPr id="20484" name="圖片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677988"/>
            <a:ext cx="82804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2"/>
          <p:cNvSpPr txBox="1">
            <a:spLocks noChangeArrowheads="1"/>
          </p:cNvSpPr>
          <p:nvPr/>
        </p:nvSpPr>
        <p:spPr bwMode="auto">
          <a:xfrm>
            <a:off x="4932363" y="3500438"/>
            <a:ext cx="3743325" cy="3381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3059832" y="3505314"/>
            <a:ext cx="5868268" cy="1316037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l">
              <a:defRPr/>
            </a:pPr>
            <a:endParaRPr lang="en-US" altLang="zh-TW" sz="1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defRPr/>
            </a:pP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主旨不分段， 請直接繕打所有內容。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defRPr/>
            </a:pP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說明如有分項，請選用正確的分項標號輸入，要換標號的時候才用</a:t>
            </a: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Enter</a:t>
            </a:r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鍵。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defRPr/>
            </a:pP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請不要直接從</a:t>
            </a: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word</a:t>
            </a:r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複製內文，會造成格式錯誤。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defRPr/>
            </a:pP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插入符號或者分項標號前，請先以滑鼠點一下定位點。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defRPr/>
            </a:pPr>
            <a:endParaRPr lang="zh-TW" altLang="en-US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878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3200" b="1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四、公文製作</a:t>
            </a:r>
            <a:r>
              <a:rPr lang="en-US" altLang="zh-TW" sz="32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2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32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一般</a:t>
            </a:r>
            <a:r>
              <a:rPr lang="zh-TW" altLang="en-US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操作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說明</a:t>
            </a:r>
            <a:r>
              <a:rPr lang="en-US" altLang="zh-TW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電子附件</a:t>
            </a:r>
            <a:r>
              <a:rPr lang="en-US" altLang="zh-TW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0DE0C5C6-73D4-47AC-9103-86F90AD81E5A}" type="slidenum">
              <a:rPr lang="en-US" altLang="zh-TW"/>
              <a:pPr>
                <a:defRPr/>
              </a:pPr>
              <a:t>15</a:t>
            </a:fld>
            <a:endParaRPr lang="en-US" altLang="zh-TW"/>
          </a:p>
        </p:txBody>
      </p:sp>
      <p:pic>
        <p:nvPicPr>
          <p:cNvPr id="21508" name="圖片 8" descr="附件夾帶png.pn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677988"/>
            <a:ext cx="82804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41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sz="3200" b="1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四、公文製作</a:t>
            </a:r>
            <a:r>
              <a:rPr lang="en-US" altLang="zh-TW" sz="32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2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en-US" altLang="zh-TW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一般</a:t>
            </a:r>
            <a:r>
              <a:rPr lang="zh-TW" altLang="en-US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操作說明</a:t>
            </a:r>
            <a:r>
              <a:rPr lang="en-US" altLang="zh-TW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流程設定</a:t>
            </a:r>
            <a:r>
              <a:rPr lang="en-US" altLang="zh-TW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951C8C7-F34A-4FB8-B7BE-D76A808F18B5}" type="slidenum">
              <a:rPr lang="en-US" altLang="zh-TW"/>
              <a:pPr>
                <a:defRPr/>
              </a:pPr>
              <a:t>16</a:t>
            </a:fld>
            <a:endParaRPr lang="en-US" altLang="zh-TW"/>
          </a:p>
        </p:txBody>
      </p:sp>
      <p:pic>
        <p:nvPicPr>
          <p:cNvPr id="22532" name="圖片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1641475"/>
            <a:ext cx="8535988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矩形 1"/>
          <p:cNvSpPr>
            <a:spLocks noChangeArrowheads="1"/>
          </p:cNvSpPr>
          <p:nvPr/>
        </p:nvSpPr>
        <p:spPr bwMode="auto">
          <a:xfrm>
            <a:off x="2286000" y="2582863"/>
            <a:ext cx="4572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en-US"/>
          </a:p>
        </p:txBody>
      </p:sp>
      <p:sp>
        <p:nvSpPr>
          <p:cNvPr id="8" name="圓角矩形 7"/>
          <p:cNvSpPr/>
          <p:nvPr/>
        </p:nvSpPr>
        <p:spPr>
          <a:xfrm>
            <a:off x="2916238" y="3141663"/>
            <a:ext cx="3841750" cy="1316037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l">
              <a:defRPr/>
            </a:pP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公文內容製作完畢後，可切換到流程設定。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defRPr/>
            </a:pP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以選擇單位的方式設定流程，或者拉選預設流程。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defRPr/>
            </a:pP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點一下關卡反藍，可上移下移，或者刪除關卡。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defRPr/>
            </a:pP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可選擇預設流程直接加入。</a:t>
            </a:r>
            <a:endParaRPr lang="zh-TW" altLang="en-US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5435600" y="6092825"/>
            <a:ext cx="841375" cy="28575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35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3200" b="1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四、公文製作</a:t>
            </a:r>
            <a:r>
              <a:rPr lang="en-US" altLang="zh-TW" sz="32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2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32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電子含紙本操作說明</a:t>
            </a:r>
            <a:endParaRPr lang="zh-TW" altLang="en-US" sz="2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BA65F1CB-ADF3-46D1-9564-990992318DF3}" type="slidenum">
              <a:rPr lang="en-US" altLang="zh-TW"/>
              <a:pPr>
                <a:defRPr/>
              </a:pPr>
              <a:t>17</a:t>
            </a:fld>
            <a:endParaRPr lang="en-US" altLang="zh-TW"/>
          </a:p>
        </p:txBody>
      </p:sp>
      <p:pic>
        <p:nvPicPr>
          <p:cNvPr id="23556" name="圖片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677988"/>
            <a:ext cx="82804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橢圓 4"/>
          <p:cNvSpPr/>
          <p:nvPr/>
        </p:nvSpPr>
        <p:spPr>
          <a:xfrm>
            <a:off x="4530725" y="3333750"/>
            <a:ext cx="1708150" cy="47625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4154488" y="4237038"/>
            <a:ext cx="3009900" cy="415925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1200" b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公文製作，傳送類型記得選擇電子含紙本</a:t>
            </a:r>
            <a:endParaRPr lang="en-US" altLang="zh-TW" sz="1200" b="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7" name="直線單箭頭接點 6"/>
          <p:cNvCxnSpPr/>
          <p:nvPr/>
        </p:nvCxnSpPr>
        <p:spPr>
          <a:xfrm flipV="1">
            <a:off x="5659438" y="3810000"/>
            <a:ext cx="0" cy="4270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72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>
          <a:xfrm>
            <a:off x="552450" y="404664"/>
            <a:ext cx="8470900" cy="93610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2800" b="1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四、公文製作</a:t>
            </a:r>
            <a:r>
              <a:rPr lang="en-US" altLang="zh-TW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電子</a:t>
            </a:r>
            <a:r>
              <a:rPr lang="zh-TW" altLang="en-US" sz="24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含紙本操作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說明</a:t>
            </a:r>
            <a:r>
              <a:rPr lang="en-US" altLang="zh-TW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流程設定</a:t>
            </a:r>
            <a:r>
              <a:rPr lang="en-US" altLang="zh-TW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附件傳遞單</a:t>
            </a:r>
            <a:r>
              <a:rPr lang="en-US" altLang="zh-TW" sz="24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8DC3799-789C-4614-8A3E-7C16DFCCC5B5}" type="slidenum">
              <a:rPr lang="en-US" altLang="zh-TW"/>
              <a:pPr>
                <a:defRPr/>
              </a:pPr>
              <a:t>18</a:t>
            </a:fld>
            <a:endParaRPr lang="en-US" altLang="zh-TW"/>
          </a:p>
        </p:txBody>
      </p:sp>
      <p:pic>
        <p:nvPicPr>
          <p:cNvPr id="24580" name="圖片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677988"/>
            <a:ext cx="82804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橢圓 4"/>
          <p:cNvSpPr/>
          <p:nvPr/>
        </p:nvSpPr>
        <p:spPr>
          <a:xfrm>
            <a:off x="4521200" y="6181725"/>
            <a:ext cx="898525" cy="21907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TW" altLang="en-US"/>
          </a:p>
        </p:txBody>
      </p:sp>
      <p:sp>
        <p:nvSpPr>
          <p:cNvPr id="24582" name="文字方塊 3"/>
          <p:cNvSpPr txBox="1">
            <a:spLocks noChangeArrowheads="1"/>
          </p:cNvSpPr>
          <p:nvPr/>
        </p:nvSpPr>
        <p:spPr bwMode="auto">
          <a:xfrm>
            <a:off x="2771775" y="3860800"/>
            <a:ext cx="3960813" cy="83185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2pPr>
            <a:lvl3pPr marL="11430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3pPr>
            <a:lvl4pPr marL="16002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4pPr>
            <a:lvl5pPr marL="20574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5pPr>
            <a:lvl6pPr marL="2514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6pPr>
            <a:lvl7pPr marL="29718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7pPr>
            <a:lvl8pPr marL="34290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8pPr>
            <a:lvl9pPr marL="38862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9pPr>
          </a:lstStyle>
          <a:p>
            <a:pPr algn="l"/>
            <a:r>
              <a:rPr lang="en-US" altLang="zh-TW" sz="120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20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流程設定完畢儲存後，請列印附件傳遞單。</a:t>
            </a:r>
            <a:endParaRPr lang="en-US" altLang="zh-TW" sz="120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en-US" altLang="zh-TW" sz="120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120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將傳遞單放在附件之前作為標示。</a:t>
            </a:r>
            <a:endParaRPr lang="en-US" altLang="zh-TW" sz="120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en-US" altLang="zh-TW" sz="120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120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在公文系統上按下傳送，並將實體附件傳送到下一關。</a:t>
            </a:r>
            <a:endParaRPr lang="en-US" altLang="zh-TW" sz="120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90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fld id="{D7B9C1EB-D8B4-4C8C-8977-1B5BF1020B07}" type="slidenum">
              <a:rPr kumimoji="0" lang="en-US" altLang="zh-TW" sz="1400" b="0" smtClean="0">
                <a:solidFill>
                  <a:prstClr val="black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19</a:t>
            </a:fld>
            <a:endParaRPr kumimoji="0" lang="en-US" altLang="zh-TW" sz="1400" b="0" smtClean="0">
              <a:solidFill>
                <a:prstClr val="black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68312" y="238125"/>
            <a:ext cx="73802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zh-TW" altLang="en-US" sz="3200" b="1" kern="0" dirty="0">
                <a:latin typeface="Franklin Gothic Book"/>
                <a:ea typeface="標楷體" pitchFamily="65" charset="-120"/>
              </a:rPr>
              <a:t>四、公文製作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166934" y="620687"/>
            <a:ext cx="4968552" cy="504825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altLang="zh-TW" sz="2400" kern="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kern="0" dirty="0" smtClean="0"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400" kern="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kern="0" dirty="0" smtClean="0">
                <a:latin typeface="標楷體" pitchFamily="65" charset="-120"/>
                <a:ea typeface="標楷體" pitchFamily="65" charset="-120"/>
              </a:rPr>
              <a:t>紙</a:t>
            </a:r>
            <a:r>
              <a:rPr lang="zh-TW" altLang="en-US" sz="2400" kern="0" dirty="0">
                <a:latin typeface="標楷體" pitchFamily="65" charset="-120"/>
                <a:ea typeface="標楷體" pitchFamily="65" charset="-120"/>
              </a:rPr>
              <a:t>本</a:t>
            </a:r>
            <a:r>
              <a:rPr lang="zh-TW" altLang="en-US" sz="2400" kern="0" dirty="0" smtClean="0">
                <a:latin typeface="標楷體" pitchFamily="65" charset="-120"/>
                <a:ea typeface="標楷體" pitchFamily="65" charset="-120"/>
              </a:rPr>
              <a:t>傳送</a:t>
            </a:r>
            <a:r>
              <a:rPr lang="en-US" altLang="zh-TW" sz="2400" kern="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kern="0" dirty="0" smtClean="0">
                <a:latin typeface="標楷體" pitchFamily="65" charset="-120"/>
                <a:ea typeface="標楷體" pitchFamily="65" charset="-120"/>
              </a:rPr>
              <a:t>密件時使用</a:t>
            </a:r>
            <a:r>
              <a:rPr lang="en-US" altLang="zh-TW" sz="2400" kern="0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800" kern="0" dirty="0"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611560" y="1268760"/>
            <a:ext cx="7918450" cy="5472112"/>
            <a:chOff x="611560" y="1268760"/>
            <a:chExt cx="7918450" cy="5472112"/>
          </a:xfrm>
        </p:grpSpPr>
        <p:pic>
          <p:nvPicPr>
            <p:cNvPr id="27651" name="Picture 10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62" b="10695"/>
            <a:stretch>
              <a:fillRect/>
            </a:stretch>
          </p:blipFill>
          <p:spPr bwMode="auto">
            <a:xfrm>
              <a:off x="611560" y="1268760"/>
              <a:ext cx="7918450" cy="547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4" name="矩形 8"/>
            <p:cNvSpPr>
              <a:spLocks noChangeArrowheads="1"/>
            </p:cNvSpPr>
            <p:nvPr/>
          </p:nvSpPr>
          <p:spPr bwMode="auto">
            <a:xfrm>
              <a:off x="4082823" y="2318657"/>
              <a:ext cx="1800225" cy="215900"/>
            </a:xfrm>
            <a:prstGeom prst="rect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zh-TW" altLang="en-US" sz="1600" b="1" smtClean="0">
                <a:solidFill>
                  <a:srgbClr val="CC0066"/>
                </a:solidFill>
                <a:latin typeface="Arial" charset="0"/>
                <a:ea typeface="標楷體" pitchFamily="65" charset="-120"/>
              </a:endParaRPr>
            </a:p>
          </p:txBody>
        </p:sp>
      </p:grpSp>
      <p:sp>
        <p:nvSpPr>
          <p:cNvPr id="20487" name="文字方塊 9"/>
          <p:cNvSpPr txBox="1">
            <a:spLocks noChangeArrowheads="1"/>
          </p:cNvSpPr>
          <p:nvPr/>
        </p:nvSpPr>
        <p:spPr bwMode="auto">
          <a:xfrm>
            <a:off x="3851275" y="2565400"/>
            <a:ext cx="1944688" cy="584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TW" altLang="en-US" sz="1600" b="1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選擇傳送型態為紙本傳送</a:t>
            </a:r>
          </a:p>
        </p:txBody>
      </p:sp>
    </p:spTree>
    <p:extLst>
      <p:ext uri="{BB962C8B-B14F-4D97-AF65-F5344CB8AC3E}">
        <p14:creationId xmlns:p14="http://schemas.microsoft.com/office/powerpoint/2010/main" val="215126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fld id="{7CAF0C3D-9C06-46A9-8930-CFF18125F896}" type="slidenum">
              <a:rPr kumimoji="0" lang="en-US" altLang="zh-TW" sz="1400" b="0" smtClean="0">
                <a:solidFill>
                  <a:prstClr val="black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20</a:t>
            </a:fld>
            <a:endParaRPr kumimoji="0" lang="en-US" altLang="zh-TW" sz="1400" b="0" smtClean="0">
              <a:solidFill>
                <a:prstClr val="black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pic>
        <p:nvPicPr>
          <p:cNvPr id="28675" name="Picture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82"/>
          <a:stretch>
            <a:fillRect/>
          </a:stretch>
        </p:blipFill>
        <p:spPr bwMode="auto">
          <a:xfrm>
            <a:off x="250825" y="1412776"/>
            <a:ext cx="7918450" cy="504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文字方塊 1"/>
          <p:cNvSpPr txBox="1">
            <a:spLocks noChangeArrowheads="1"/>
          </p:cNvSpPr>
          <p:nvPr/>
        </p:nvSpPr>
        <p:spPr bwMode="auto">
          <a:xfrm>
            <a:off x="2051050" y="4241800"/>
            <a:ext cx="44656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2pPr>
            <a:lvl3pPr marL="1143000">
              <a:defRPr sz="20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3pPr>
            <a:lvl4pPr marL="1600200">
              <a:defRPr sz="20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4pPr>
            <a:lvl5pPr marL="2057400">
              <a:defRPr sz="20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5pPr>
            <a:lvl6pPr marL="2514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6pPr>
            <a:lvl7pPr marL="29718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7pPr>
            <a:lvl8pPr marL="34290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8pPr>
            <a:lvl9pPr marL="38862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TW" sz="1600" b="1" dirty="0" smtClean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600" b="1" dirty="0" smtClean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輸入會辦單位以及決行單位、號可增加間距</a:t>
            </a:r>
          </a:p>
        </p:txBody>
      </p:sp>
      <p:sp>
        <p:nvSpPr>
          <p:cNvPr id="28677" name="文字方塊 3"/>
          <p:cNvSpPr txBox="1">
            <a:spLocks noChangeArrowheads="1"/>
          </p:cNvSpPr>
          <p:nvPr/>
        </p:nvSpPr>
        <p:spPr bwMode="auto">
          <a:xfrm>
            <a:off x="4932363" y="5683250"/>
            <a:ext cx="30241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2pPr>
            <a:lvl3pPr marL="1143000">
              <a:defRPr sz="20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3pPr>
            <a:lvl4pPr marL="1600200">
              <a:defRPr sz="20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4pPr>
            <a:lvl5pPr marL="2057400">
              <a:defRPr sz="20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5pPr>
            <a:lvl6pPr marL="2514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6pPr>
            <a:lvl7pPr marL="29718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7pPr>
            <a:lvl8pPr marL="34290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8pPr>
            <a:lvl9pPr marL="38862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1600" b="1" dirty="0" smtClean="0">
                <a:solidFill>
                  <a:srgbClr val="CC0066"/>
                </a:solidFill>
                <a:latin typeface="Arial" charset="0"/>
                <a:ea typeface="標楷體" pitchFamily="65" charset="-120"/>
              </a:rPr>
              <a:t>利用公文列印將函</a:t>
            </a:r>
            <a:r>
              <a:rPr lang="en-US" altLang="zh-TW" sz="1600" b="1" dirty="0" smtClean="0">
                <a:solidFill>
                  <a:srgbClr val="CC0066"/>
                </a:solidFill>
                <a:latin typeface="Arial" charset="0"/>
                <a:ea typeface="標楷體" pitchFamily="65" charset="-120"/>
              </a:rPr>
              <a:t>(</a:t>
            </a:r>
            <a:r>
              <a:rPr lang="zh-TW" altLang="en-US" sz="1600" b="1" dirty="0" smtClean="0">
                <a:solidFill>
                  <a:srgbClr val="CC0066"/>
                </a:solidFill>
                <a:latin typeface="Arial" charset="0"/>
                <a:ea typeface="標楷體" pitchFamily="65" charset="-120"/>
              </a:rPr>
              <a:t>稿</a:t>
            </a:r>
            <a:r>
              <a:rPr lang="en-US" altLang="zh-TW" sz="1600" b="1" dirty="0" smtClean="0">
                <a:solidFill>
                  <a:srgbClr val="CC0066"/>
                </a:solidFill>
                <a:latin typeface="Arial" charset="0"/>
                <a:ea typeface="標楷體" pitchFamily="65" charset="-120"/>
              </a:rPr>
              <a:t>)</a:t>
            </a:r>
            <a:r>
              <a:rPr lang="zh-TW" altLang="en-US" sz="1600" b="1" dirty="0" smtClean="0">
                <a:solidFill>
                  <a:srgbClr val="CC0066"/>
                </a:solidFill>
                <a:latin typeface="Arial" charset="0"/>
                <a:ea typeface="標楷體" pitchFamily="65" charset="-120"/>
              </a:rPr>
              <a:t>印出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50825" y="476250"/>
            <a:ext cx="7918450" cy="504825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zh-TW" altLang="en-US" sz="2800" b="1" kern="0" dirty="0" smtClean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四、公文製作</a:t>
            </a:r>
            <a:r>
              <a:rPr lang="en-US" altLang="zh-TW" sz="2800" b="1" kern="0" dirty="0" smtClean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--</a:t>
            </a:r>
            <a:r>
              <a:rPr lang="zh-TW" altLang="en-US" sz="2400" kern="0" dirty="0" smtClean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紙</a:t>
            </a:r>
            <a:r>
              <a:rPr lang="zh-TW" altLang="en-US" sz="2400" kern="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本傳送操作說明</a:t>
            </a:r>
            <a:endParaRPr lang="zh-TW" altLang="en-US" sz="2800" kern="0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8679" name="矩形 9"/>
          <p:cNvSpPr>
            <a:spLocks noChangeArrowheads="1"/>
          </p:cNvSpPr>
          <p:nvPr/>
        </p:nvSpPr>
        <p:spPr bwMode="auto">
          <a:xfrm>
            <a:off x="4140200" y="6021388"/>
            <a:ext cx="720725" cy="215900"/>
          </a:xfrm>
          <a:prstGeom prst="rect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>
            <a:spAutoFit/>
          </a:bodyPr>
          <a:lstStyle/>
          <a:p>
            <a:pPr algn="ctr">
              <a:spcBef>
                <a:spcPct val="50000"/>
              </a:spcBef>
            </a:pPr>
            <a:endParaRPr lang="zh-TW" altLang="en-US" sz="1600" b="1" smtClean="0">
              <a:solidFill>
                <a:srgbClr val="CC0066"/>
              </a:solidFill>
              <a:latin typeface="Arial" charset="0"/>
              <a:ea typeface="標楷體" pitchFamily="65" charset="-120"/>
            </a:endParaRPr>
          </a:p>
        </p:txBody>
      </p:sp>
      <p:sp>
        <p:nvSpPr>
          <p:cNvPr id="28680" name="橢圓 11"/>
          <p:cNvSpPr>
            <a:spLocks noChangeArrowheads="1"/>
          </p:cNvSpPr>
          <p:nvPr/>
        </p:nvSpPr>
        <p:spPr bwMode="auto">
          <a:xfrm>
            <a:off x="323850" y="4365625"/>
            <a:ext cx="792163" cy="863600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>
            <a:spAutoFit/>
          </a:bodyPr>
          <a:lstStyle/>
          <a:p>
            <a:pPr algn="ctr">
              <a:spcBef>
                <a:spcPct val="50000"/>
              </a:spcBef>
            </a:pPr>
            <a:endParaRPr lang="zh-TW" altLang="en-US" sz="1600" b="1" smtClean="0">
              <a:solidFill>
                <a:srgbClr val="CC0066"/>
              </a:solidFill>
              <a:latin typeface="Arial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7130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fld id="{B423B291-0407-4D21-91F6-60293CA99074}" type="slidenum">
              <a:rPr kumimoji="0" lang="en-US" altLang="zh-TW" sz="1400" b="0" smtClean="0">
                <a:solidFill>
                  <a:prstClr val="black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21</a:t>
            </a:fld>
            <a:endParaRPr kumimoji="0" lang="en-US" altLang="zh-TW" sz="1400" b="0" smtClean="0">
              <a:solidFill>
                <a:prstClr val="black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pic>
        <p:nvPicPr>
          <p:cNvPr id="29699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08050"/>
            <a:ext cx="7920038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矩形 8"/>
          <p:cNvSpPr>
            <a:spLocks noChangeArrowheads="1"/>
          </p:cNvSpPr>
          <p:nvPr/>
        </p:nvSpPr>
        <p:spPr bwMode="auto">
          <a:xfrm>
            <a:off x="3276600" y="4941888"/>
            <a:ext cx="3024188" cy="719137"/>
          </a:xfrm>
          <a:prstGeom prst="rect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>
            <a:spAutoFit/>
          </a:bodyPr>
          <a:lstStyle/>
          <a:p>
            <a:pPr algn="ctr">
              <a:spcBef>
                <a:spcPct val="50000"/>
              </a:spcBef>
            </a:pPr>
            <a:endParaRPr lang="zh-TW" altLang="en-US" sz="1600" b="1" smtClean="0">
              <a:solidFill>
                <a:srgbClr val="CC0066"/>
              </a:solidFill>
              <a:latin typeface="Arial" charset="0"/>
              <a:ea typeface="標楷體" pitchFamily="65" charset="-12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2413" y="223838"/>
            <a:ext cx="7918450" cy="504825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zh-TW" altLang="en-US" sz="2800" b="1" kern="0" dirty="0" smtClean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四、公文</a:t>
            </a:r>
            <a:r>
              <a:rPr lang="zh-TW" altLang="en-US" sz="2800" b="1" kern="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製作</a:t>
            </a:r>
            <a:r>
              <a:rPr lang="en-US" altLang="zh-TW" sz="2800" b="1" kern="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2400" kern="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紙本傳送操作說明</a:t>
            </a:r>
            <a:endParaRPr lang="zh-TW" altLang="en-US" sz="2800" kern="0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5963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fld id="{68744190-B580-4ECC-988B-AE5D148F57AE}" type="slidenum">
              <a:rPr kumimoji="0" lang="en-US" altLang="zh-TW" sz="1400" b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22</a:t>
            </a:fld>
            <a:endParaRPr kumimoji="0" lang="en-US" altLang="zh-TW" sz="1400" b="0" smtClean="0">
              <a:solidFill>
                <a:schemeClr val="tx1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pic>
        <p:nvPicPr>
          <p:cNvPr id="25603" name="圖片 4" descr="電子含紙本4.pn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052513"/>
            <a:ext cx="7920037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50825" y="476250"/>
            <a:ext cx="8137525" cy="504825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zh-TW" altLang="en-US" sz="2800" b="1" kern="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四、公文製作</a:t>
            </a:r>
            <a:r>
              <a:rPr lang="en-US" altLang="zh-TW" sz="28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28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電子含紙本操作說明</a:t>
            </a:r>
            <a:r>
              <a:rPr lang="en-US" altLang="zh-TW" sz="28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登記桌</a:t>
            </a:r>
            <a:r>
              <a:rPr lang="en-US" altLang="zh-TW" sz="28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200" kern="0" dirty="0">
              <a:solidFill>
                <a:schemeClr val="tx1"/>
              </a:solidFill>
              <a:latin typeface="標楷體" pitchFamily="65" charset="-120"/>
              <a:ea typeface="標楷體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6926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fld id="{04A5B7E9-A0BD-464F-9E3C-EF75A8251CF0}" type="slidenum">
              <a:rPr kumimoji="0" lang="en-US" altLang="zh-TW" sz="1400" b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23</a:t>
            </a:fld>
            <a:endParaRPr kumimoji="0" lang="en-US" altLang="zh-TW" sz="1400" b="0" smtClean="0">
              <a:solidFill>
                <a:schemeClr val="tx1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pic>
        <p:nvPicPr>
          <p:cNvPr id="26627" name="圖片 3" descr="電子含紙本3.png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04" r="1962"/>
          <a:stretch/>
        </p:blipFill>
        <p:spPr bwMode="auto">
          <a:xfrm>
            <a:off x="395536" y="1722934"/>
            <a:ext cx="8064252" cy="432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50825" y="393700"/>
            <a:ext cx="8424863" cy="504825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zh-TW" altLang="en-US" sz="2800" b="1" kern="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四、公文製作</a:t>
            </a:r>
            <a:r>
              <a:rPr lang="en-US" altLang="zh-TW" sz="28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28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電子含紙本操作說明</a:t>
            </a:r>
            <a:r>
              <a:rPr lang="en-US" altLang="zh-TW" sz="28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承辦人</a:t>
            </a:r>
            <a:r>
              <a:rPr lang="en-US" altLang="zh-TW" sz="28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200" kern="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0824" y="2564904"/>
            <a:ext cx="1008807" cy="19639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518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99" r="83169" b="29178"/>
          <a:stretch/>
        </p:blipFill>
        <p:spPr bwMode="auto">
          <a:xfrm>
            <a:off x="90712" y="1484784"/>
            <a:ext cx="1846125" cy="5098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6491064" cy="635918"/>
          </a:xfrm>
        </p:spPr>
        <p:txBody>
          <a:bodyPr/>
          <a:lstStyle/>
          <a:p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五、</a:t>
            </a:r>
            <a:r>
              <a:rPr lang="zh-TW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公文</a:t>
            </a:r>
            <a:r>
              <a:rPr lang="zh-TW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處理</a:t>
            </a:r>
            <a:endParaRPr lang="zh-TW" altLang="en-US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691680" y="2092474"/>
            <a:ext cx="7056784" cy="4119736"/>
          </a:xfrm>
        </p:spPr>
        <p:txBody>
          <a:bodyPr/>
          <a:lstStyle/>
          <a:p>
            <a:r>
              <a:rPr lang="en-US" altLang="zh-TW" sz="1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1800" dirty="0" smtClean="0"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1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待</a:t>
            </a: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簽核公文－</a:t>
            </a:r>
            <a:r>
              <a:rPr lang="zh-TW" altLang="zh-TW" sz="1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他人會辦</a:t>
            </a:r>
            <a:r>
              <a:rPr lang="zh-TW" altLang="zh-TW" sz="1800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待簽核</a:t>
            </a:r>
            <a:r>
              <a:rPr lang="zh-TW" altLang="zh-TW" sz="1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的公文</a:t>
            </a: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會存放在此資料夾。 </a:t>
            </a:r>
          </a:p>
          <a:p>
            <a:r>
              <a:rPr lang="en-US" altLang="zh-TW" sz="1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1800" dirty="0" smtClean="0"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1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承辦</a:t>
            </a: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公文－</a:t>
            </a:r>
            <a:r>
              <a:rPr lang="zh-TW" altLang="zh-TW" sz="1800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自己所承辦</a:t>
            </a: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的公文且未簽核傳送、已傳送且已決</a:t>
            </a: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行或</a:t>
            </a: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被退回等公文所存放的資料夾。</a:t>
            </a:r>
          </a:p>
          <a:p>
            <a:r>
              <a:rPr lang="en-US" altLang="zh-TW" sz="1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1800" dirty="0" smtClean="0"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1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承辦</a:t>
            </a: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公文追蹤－</a:t>
            </a:r>
            <a:r>
              <a:rPr lang="zh-TW" altLang="zh-TW" sz="1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自己所承辦的公文已傳送且在流程</a:t>
            </a: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中的公文清單資料夾。</a:t>
            </a:r>
          </a:p>
          <a:p>
            <a:r>
              <a:rPr lang="en-US" altLang="zh-TW" sz="1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1800" dirty="0" smtClean="0"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1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已</a:t>
            </a: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簽核公文－查詢已簽核過的公文清單資料夾。</a:t>
            </a:r>
          </a:p>
          <a:p>
            <a:r>
              <a:rPr lang="en-US" altLang="zh-TW" sz="1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1800" dirty="0" smtClean="0"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1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副</a:t>
            </a: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知公文－他人副知的公文，不需承辦或會簽，僅需點選查看副知事項。</a:t>
            </a: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24</a:t>
            </a:fld>
            <a:endParaRPr lang="en-US" altLang="zh-TW"/>
          </a:p>
        </p:txBody>
      </p:sp>
      <p:sp>
        <p:nvSpPr>
          <p:cNvPr id="7" name="矩形 6"/>
          <p:cNvSpPr/>
          <p:nvPr/>
        </p:nvSpPr>
        <p:spPr>
          <a:xfrm>
            <a:off x="323528" y="2852936"/>
            <a:ext cx="1440160" cy="2815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119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412777"/>
            <a:ext cx="8229600" cy="4911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待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簽核公文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－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zh-TW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他人</a:t>
            </a:r>
            <a:r>
              <a:rPr lang="zh-TW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會辦</a:t>
            </a:r>
            <a:r>
              <a:rPr lang="zh-TW" altLang="zh-TW" sz="2000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待簽核</a:t>
            </a:r>
            <a:r>
              <a:rPr lang="zh-TW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的公文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會存放在此資料夾。</a:t>
            </a:r>
            <a:endParaRPr lang="zh-TW" altLang="en-US" sz="1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25</a:t>
            </a:fld>
            <a:endParaRPr lang="en-US" altLang="zh-TW"/>
          </a:p>
        </p:txBody>
      </p:sp>
      <p:sp>
        <p:nvSpPr>
          <p:cNvPr id="7" name="矩形 6"/>
          <p:cNvSpPr/>
          <p:nvPr/>
        </p:nvSpPr>
        <p:spPr>
          <a:xfrm>
            <a:off x="107504" y="3573016"/>
            <a:ext cx="1440160" cy="2815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0" name="群組 9"/>
          <p:cNvGrpSpPr/>
          <p:nvPr/>
        </p:nvGrpSpPr>
        <p:grpSpPr>
          <a:xfrm>
            <a:off x="-9805" y="2749150"/>
            <a:ext cx="8961242" cy="2736304"/>
            <a:chOff x="-9805" y="2749150"/>
            <a:chExt cx="8961242" cy="2736304"/>
          </a:xfrm>
        </p:grpSpPr>
        <p:grpSp>
          <p:nvGrpSpPr>
            <p:cNvPr id="8" name="群組 7"/>
            <p:cNvGrpSpPr/>
            <p:nvPr/>
          </p:nvGrpSpPr>
          <p:grpSpPr>
            <a:xfrm>
              <a:off x="-9805" y="2749150"/>
              <a:ext cx="8961242" cy="2736304"/>
              <a:chOff x="-9805" y="2749150"/>
              <a:chExt cx="8961242" cy="2736304"/>
            </a:xfrm>
          </p:grpSpPr>
          <p:pic>
            <p:nvPicPr>
              <p:cNvPr id="4098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490" r="2620" b="43021"/>
              <a:stretch/>
            </p:blipFill>
            <p:spPr bwMode="auto">
              <a:xfrm>
                <a:off x="-9805" y="2749150"/>
                <a:ext cx="8961242" cy="27363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" name="矩形 5"/>
              <p:cNvSpPr/>
              <p:nvPr/>
            </p:nvSpPr>
            <p:spPr>
              <a:xfrm>
                <a:off x="3275856" y="3541238"/>
                <a:ext cx="3528392" cy="1152128"/>
              </a:xfrm>
              <a:prstGeom prst="rect">
                <a:avLst/>
              </a:prstGeom>
              <a:solidFill>
                <a:schemeClr val="accent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179512" y="3573016"/>
              <a:ext cx="1224136" cy="360040"/>
            </a:xfrm>
            <a:prstGeom prst="rect">
              <a:avLst/>
            </a:prstGeom>
            <a:solidFill>
              <a:srgbClr val="FF0000">
                <a:alpha val="0"/>
              </a:srgbClr>
            </a:solidFill>
            <a:ln w="412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252062" y="332657"/>
            <a:ext cx="8229600" cy="51470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承辦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公文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－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0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自己</a:t>
            </a:r>
            <a:r>
              <a:rPr lang="zh-TW" altLang="zh-TW" sz="2000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所承辦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的公文且未簽核傳送、已傳送且已決行或被退回等公文所存放的資料夾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zh-TW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26</a:t>
            </a:fld>
            <a:endParaRPr lang="en-US" altLang="zh-TW"/>
          </a:p>
        </p:txBody>
      </p:sp>
      <p:sp>
        <p:nvSpPr>
          <p:cNvPr id="13" name="文字方塊 1"/>
          <p:cNvSpPr txBox="1">
            <a:spLocks noChangeArrowheads="1"/>
          </p:cNvSpPr>
          <p:nvPr/>
        </p:nvSpPr>
        <p:spPr bwMode="auto">
          <a:xfrm>
            <a:off x="610750" y="5831695"/>
            <a:ext cx="7417094" cy="738664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4625" indent="-174625"/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zh-TW" sz="1400" dirty="0">
                <a:latin typeface="標楷體" pitchFamily="65" charset="-120"/>
                <a:ea typeface="標楷體" pitchFamily="65" charset="-120"/>
              </a:rPr>
              <a:t>電子公文決行後，會依流程回到公文承辦人電腦系統，公文承辦人必須再檢查無誤後，外來文點選「</a:t>
            </a:r>
            <a:r>
              <a:rPr lang="zh-TW" altLang="zh-TW" sz="1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送文書組結案</a:t>
            </a:r>
            <a:r>
              <a:rPr lang="zh-TW" altLang="zh-TW" sz="1400" dirty="0">
                <a:latin typeface="標楷體" pitchFamily="65" charset="-120"/>
                <a:ea typeface="標楷體" pitchFamily="65" charset="-120"/>
              </a:rPr>
              <a:t>」，創簽點選「</a:t>
            </a:r>
            <a:r>
              <a:rPr lang="zh-TW" altLang="zh-TW" sz="1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內部存查</a:t>
            </a:r>
            <a:r>
              <a:rPr lang="zh-TW" altLang="zh-TW" sz="1400" dirty="0">
                <a:latin typeface="標楷體" pitchFamily="65" charset="-120"/>
                <a:ea typeface="標楷體" pitchFamily="65" charset="-120"/>
              </a:rPr>
              <a:t>」，函稿點選「</a:t>
            </a:r>
            <a:r>
              <a:rPr lang="zh-TW" altLang="zh-TW" sz="1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送文書組發文</a:t>
            </a:r>
            <a:r>
              <a:rPr lang="zh-TW" altLang="zh-TW" sz="1400" dirty="0">
                <a:latin typeface="標楷體" pitchFamily="65" charset="-120"/>
                <a:ea typeface="標楷體" pitchFamily="65" charset="-120"/>
              </a:rPr>
              <a:t>」。</a:t>
            </a:r>
            <a:endParaRPr lang="en-US" altLang="zh-TW" sz="1400" dirty="0">
              <a:latin typeface="標楷體" pitchFamily="65" charset="-120"/>
              <a:ea typeface="標楷體" pitchFamily="65" charset="-120"/>
            </a:endParaRPr>
          </a:p>
          <a:p>
            <a:pPr algn="l">
              <a:defRPr/>
            </a:pP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2</a:t>
            </a:r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1400" dirty="0">
                <a:latin typeface="標楷體" pitchFamily="65" charset="-120"/>
                <a:ea typeface="標楷體" pitchFamily="65" charset="-120"/>
              </a:rPr>
              <a:t>不論電子簽和或電子含紙本或者紙本簽核，均要執行此動作</a:t>
            </a:r>
            <a:r>
              <a:rPr lang="zh-TW" altLang="en-US" sz="14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1400" dirty="0"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610750" y="1541393"/>
            <a:ext cx="7510062" cy="835221"/>
            <a:chOff x="454158" y="1405647"/>
            <a:chExt cx="7510062" cy="835221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93" r="2596" b="51363"/>
            <a:stretch/>
          </p:blipFill>
          <p:spPr bwMode="auto">
            <a:xfrm>
              <a:off x="454158" y="1405647"/>
              <a:ext cx="7510062" cy="835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矩形 14"/>
            <p:cNvSpPr/>
            <p:nvPr/>
          </p:nvSpPr>
          <p:spPr>
            <a:xfrm>
              <a:off x="539552" y="1820754"/>
              <a:ext cx="1152129" cy="28150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628464" y="2744644"/>
            <a:ext cx="7510062" cy="3456383"/>
            <a:chOff x="628464" y="2744644"/>
            <a:chExt cx="7510062" cy="3456383"/>
          </a:xfrm>
        </p:grpSpPr>
        <p:grpSp>
          <p:nvGrpSpPr>
            <p:cNvPr id="2" name="群組 1"/>
            <p:cNvGrpSpPr/>
            <p:nvPr/>
          </p:nvGrpSpPr>
          <p:grpSpPr>
            <a:xfrm>
              <a:off x="628464" y="2744644"/>
              <a:ext cx="7510062" cy="3456383"/>
              <a:chOff x="776536" y="3401617"/>
              <a:chExt cx="7510062" cy="3456383"/>
            </a:xfrm>
          </p:grpSpPr>
          <p:grpSp>
            <p:nvGrpSpPr>
              <p:cNvPr id="6" name="群組 5"/>
              <p:cNvGrpSpPr/>
              <p:nvPr/>
            </p:nvGrpSpPr>
            <p:grpSpPr>
              <a:xfrm>
                <a:off x="776536" y="3401617"/>
                <a:ext cx="7510062" cy="3456383"/>
                <a:chOff x="683568" y="1484784"/>
                <a:chExt cx="7510062" cy="3456383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2207" r="2359" b="5084"/>
                <a:stretch/>
              </p:blipFill>
              <p:spPr bwMode="auto">
                <a:xfrm>
                  <a:off x="683568" y="1484784"/>
                  <a:ext cx="7510062" cy="34563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1" name="矩形 10"/>
                <p:cNvSpPr/>
                <p:nvPr/>
              </p:nvSpPr>
              <p:spPr>
                <a:xfrm>
                  <a:off x="4211960" y="2304255"/>
                  <a:ext cx="1872208" cy="256490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16" name="矩形 15"/>
              <p:cNvSpPr/>
              <p:nvPr/>
            </p:nvSpPr>
            <p:spPr>
              <a:xfrm>
                <a:off x="899592" y="4221088"/>
                <a:ext cx="1152129" cy="281508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2483768" y="3209030"/>
              <a:ext cx="2736304" cy="219970"/>
            </a:xfrm>
            <a:prstGeom prst="rect">
              <a:avLst/>
            </a:prstGeom>
            <a:solidFill>
              <a:srgbClr val="FF0000">
                <a:alpha val="0"/>
              </a:srgbClr>
            </a:solidFill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989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44828" y="767755"/>
            <a:ext cx="8229600" cy="4389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已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簽核公文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－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查詢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已簽核過的公文清單資料夾。</a:t>
            </a:r>
          </a:p>
          <a:p>
            <a:endParaRPr lang="zh-TW" altLang="en-US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27</a:t>
            </a:fld>
            <a:endParaRPr lang="en-US" altLang="zh-TW"/>
          </a:p>
        </p:txBody>
      </p:sp>
      <p:sp>
        <p:nvSpPr>
          <p:cNvPr id="9" name="矩形 8"/>
          <p:cNvSpPr/>
          <p:nvPr/>
        </p:nvSpPr>
        <p:spPr>
          <a:xfrm>
            <a:off x="3923928" y="5157192"/>
            <a:ext cx="1271401" cy="308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r="2376" b="16131"/>
          <a:stretch/>
        </p:blipFill>
        <p:spPr bwMode="auto">
          <a:xfrm>
            <a:off x="500673" y="1577008"/>
            <a:ext cx="8391807" cy="508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/>
        </p:nvSpPr>
        <p:spPr>
          <a:xfrm>
            <a:off x="683568" y="4011588"/>
            <a:ext cx="1152129" cy="2815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5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294928" y="833323"/>
            <a:ext cx="8229600" cy="4389437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副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知公文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－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他人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副知的公文，不需承辦或會簽，僅需點選查看副知事項。</a:t>
            </a:r>
            <a:endParaRPr lang="zh-TW" altLang="en-US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28</a:t>
            </a:fld>
            <a:endParaRPr lang="en-US" altLang="zh-TW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1" t="20573" r="2821" b="36240"/>
          <a:stretch/>
        </p:blipFill>
        <p:spPr bwMode="auto">
          <a:xfrm>
            <a:off x="365448" y="2060848"/>
            <a:ext cx="8364156" cy="381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611560" y="5085184"/>
            <a:ext cx="1152129" cy="2815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123728" y="5074304"/>
            <a:ext cx="4896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defRPr/>
            </a:pPr>
            <a:r>
              <a:rPr lang="zh-TW" altLang="en-US" sz="1600" b="1" dirty="0" smtClean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當</a:t>
            </a:r>
            <a:r>
              <a:rPr lang="zh-TW" altLang="en-US" sz="1600" b="1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收到副知通知時，可</a:t>
            </a:r>
            <a:r>
              <a:rPr lang="zh-TW" altLang="en-US" sz="1600" b="1" dirty="0" smtClean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進入電子公文系統</a:t>
            </a:r>
            <a:r>
              <a:rPr lang="en-US" altLang="zh-TW" sz="1600" b="1" dirty="0" smtClean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1600" b="1" dirty="0" smtClean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公文處理</a:t>
            </a:r>
            <a:r>
              <a:rPr lang="en-US" altLang="zh-TW" sz="1600" b="1" dirty="0" smtClean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1600" b="1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副知公文查詢公文詳細內容。</a:t>
            </a:r>
            <a:endParaRPr lang="en-US" altLang="zh-TW" sz="1600" b="1" dirty="0">
              <a:solidFill>
                <a:srgbClr val="CC0066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2821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3" r="83404" b="40533"/>
          <a:stretch/>
        </p:blipFill>
        <p:spPr bwMode="auto">
          <a:xfrm>
            <a:off x="242527" y="2060848"/>
            <a:ext cx="170966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6734607" cy="872158"/>
          </a:xfrm>
        </p:spPr>
        <p:txBody>
          <a:bodyPr>
            <a:normAutofit/>
          </a:bodyPr>
          <a:lstStyle/>
          <a:p>
            <a:r>
              <a:rPr lang="zh-TW" altLang="en-US" sz="3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六、</a:t>
            </a:r>
            <a:r>
              <a:rPr lang="zh-TW" altLang="zh-TW" sz="3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公文</a:t>
            </a:r>
            <a:r>
              <a:rPr lang="zh-TW" altLang="zh-TW" sz="3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查詢</a:t>
            </a:r>
            <a:endParaRPr lang="zh-TW" altLang="en-US" sz="32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784749" y="2204864"/>
            <a:ext cx="7128792" cy="4389437"/>
          </a:xfrm>
        </p:spPr>
        <p:txBody>
          <a:bodyPr>
            <a:normAutofit/>
          </a:bodyPr>
          <a:lstStyle/>
          <a:p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流程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公文查詢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－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自己所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承辦的公文已傳送且在流程中的公文清單資料夾。</a:t>
            </a:r>
          </a:p>
          <a:p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歷史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公文查詢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－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自己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承辦的公文其流程皆已結束，並執行內部存查、送文書組結案、送文書組發文等作業之公文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資料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提供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內部存查、收文及發文公文公文查詢、連結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瀏覽及列印功能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29</a:t>
            </a:fld>
            <a:endParaRPr lang="en-US" altLang="zh-TW"/>
          </a:p>
        </p:txBody>
      </p:sp>
      <p:sp>
        <p:nvSpPr>
          <p:cNvPr id="7" name="矩形 6"/>
          <p:cNvSpPr/>
          <p:nvPr/>
        </p:nvSpPr>
        <p:spPr>
          <a:xfrm>
            <a:off x="413283" y="3789040"/>
            <a:ext cx="1368153" cy="3927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576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934"/>
          </a:xfrm>
        </p:spPr>
        <p:txBody>
          <a:bodyPr>
            <a:normAutofit fontScale="90000"/>
          </a:bodyPr>
          <a:lstStyle/>
          <a:p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六、</a:t>
            </a:r>
            <a:r>
              <a:rPr lang="zh-TW" altLang="zh-TW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公文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查詢</a:t>
            </a:r>
            <a:r>
              <a:rPr lang="en-US" altLang="zh-TW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2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2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2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2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2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流程</a:t>
            </a:r>
            <a:r>
              <a:rPr lang="zh-TW" altLang="en-US" sz="22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公文</a:t>
            </a:r>
            <a:r>
              <a:rPr lang="zh-TW" altLang="en-US" sz="22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查詢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30</a:t>
            </a:fld>
            <a:endParaRPr lang="en-US" altLang="zh-TW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0" r="5703" b="19688"/>
          <a:stretch/>
        </p:blipFill>
        <p:spPr bwMode="auto">
          <a:xfrm>
            <a:off x="323528" y="2060848"/>
            <a:ext cx="8208912" cy="4077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698183"/>
            <a:ext cx="5511800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510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六、</a:t>
            </a:r>
            <a:r>
              <a:rPr lang="zh-TW" altLang="zh-TW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公文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查詢</a:t>
            </a:r>
            <a:r>
              <a:rPr lang="en-US" altLang="zh-TW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en-US" altLang="zh-TW" sz="20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0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0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歷史</a:t>
            </a:r>
            <a:r>
              <a:rPr lang="zh-TW" altLang="zh-TW" sz="20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公文查詢</a:t>
            </a:r>
            <a:endParaRPr lang="zh-TW" altLang="en-US" sz="20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31</a:t>
            </a:fld>
            <a:endParaRPr lang="en-US" altLang="zh-TW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" t="21754" r="5406" b="20727"/>
          <a:stretch/>
        </p:blipFill>
        <p:spPr bwMode="auto">
          <a:xfrm>
            <a:off x="107504" y="2209801"/>
            <a:ext cx="6696744" cy="3820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方塊 1"/>
          <p:cNvSpPr txBox="1">
            <a:spLocks noChangeArrowheads="1"/>
          </p:cNvSpPr>
          <p:nvPr/>
        </p:nvSpPr>
        <p:spPr bwMode="auto">
          <a:xfrm>
            <a:off x="4427984" y="3092905"/>
            <a:ext cx="1943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2pPr>
            <a:lvl3pPr marL="11430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3pPr>
            <a:lvl4pPr marL="16002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4pPr>
            <a:lvl5pPr marL="20574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5pPr>
            <a:lvl6pPr marL="2514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6pPr>
            <a:lvl7pPr marL="29718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7pPr>
            <a:lvl8pPr marL="34290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8pPr>
            <a:lvl9pPr marL="38862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9pPr>
          </a:lstStyle>
          <a:p>
            <a:pPr algn="l"/>
            <a:r>
              <a:rPr lang="en-US" altLang="zh-TW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選擇文類</a:t>
            </a:r>
            <a:endParaRPr lang="en-US" altLang="zh-TW" sz="1600" dirty="0">
              <a:solidFill>
                <a:srgbClr val="CC0066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1"/>
          <p:cNvSpPr txBox="1">
            <a:spLocks noChangeArrowheads="1"/>
          </p:cNvSpPr>
          <p:nvPr/>
        </p:nvSpPr>
        <p:spPr bwMode="auto">
          <a:xfrm>
            <a:off x="6660232" y="4221088"/>
            <a:ext cx="2735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2pPr>
            <a:lvl3pPr marL="11430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3pPr>
            <a:lvl4pPr marL="16002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4pPr>
            <a:lvl5pPr marL="20574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5pPr>
            <a:lvl6pPr marL="2514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6pPr>
            <a:lvl7pPr marL="29718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7pPr>
            <a:lvl8pPr marL="34290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8pPr>
            <a:lvl9pPr marL="38862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9pPr>
          </a:lstStyle>
          <a:p>
            <a:pPr algn="l"/>
            <a:r>
              <a:rPr lang="en-US" altLang="zh-TW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輸入日期條件。</a:t>
            </a:r>
            <a:endParaRPr lang="en-US" altLang="zh-TW" sz="1600" dirty="0">
              <a:solidFill>
                <a:srgbClr val="CC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en-US" altLang="zh-TW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輸入文號或主旨關鍵字</a:t>
            </a:r>
            <a:endParaRPr lang="en-US" altLang="zh-TW" sz="1600" dirty="0">
              <a:solidFill>
                <a:srgbClr val="CC0066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10" name="直線單箭頭接點 5"/>
          <p:cNvCxnSpPr>
            <a:cxnSpLocks noChangeShapeType="1"/>
            <a:stCxn id="8" idx="1"/>
          </p:cNvCxnSpPr>
          <p:nvPr/>
        </p:nvCxnSpPr>
        <p:spPr bwMode="auto">
          <a:xfrm flipH="1">
            <a:off x="3779913" y="3261974"/>
            <a:ext cx="648071" cy="22906"/>
          </a:xfrm>
          <a:prstGeom prst="straightConnector1">
            <a:avLst/>
          </a:prstGeom>
          <a:noFill/>
          <a:ln w="222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線單箭頭接點 9"/>
          <p:cNvCxnSpPr>
            <a:cxnSpLocks noChangeShapeType="1"/>
          </p:cNvCxnSpPr>
          <p:nvPr/>
        </p:nvCxnSpPr>
        <p:spPr bwMode="auto">
          <a:xfrm flipH="1">
            <a:off x="4499198" y="4575100"/>
            <a:ext cx="2161034" cy="510085"/>
          </a:xfrm>
          <a:prstGeom prst="straightConnector1">
            <a:avLst/>
          </a:prstGeom>
          <a:noFill/>
          <a:ln w="222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24586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5918"/>
          </a:xfrm>
        </p:spPr>
        <p:txBody>
          <a:bodyPr>
            <a:noAutofit/>
          </a:bodyPr>
          <a:lstStyle/>
          <a:p>
            <a:r>
              <a:rPr lang="zh-TW" altLang="en-US" sz="3200" b="1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七、外</a:t>
            </a:r>
            <a:r>
              <a:rPr lang="zh-TW" altLang="en-US" sz="3200" b="1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來文簽</a:t>
            </a:r>
            <a:r>
              <a:rPr lang="zh-TW" altLang="en-US" sz="3200" b="1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辦</a:t>
            </a:r>
            <a:endParaRPr lang="zh-TW" altLang="en-US" sz="14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32</a:t>
            </a:fld>
            <a:endParaRPr lang="en-US" altLang="zh-TW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34" r="2326" b="42763"/>
          <a:stretch/>
        </p:blipFill>
        <p:spPr bwMode="auto">
          <a:xfrm>
            <a:off x="467544" y="1844824"/>
            <a:ext cx="8532440" cy="2460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文字方塊 2"/>
          <p:cNvSpPr txBox="1">
            <a:spLocks noChangeArrowheads="1"/>
          </p:cNvSpPr>
          <p:nvPr/>
        </p:nvSpPr>
        <p:spPr bwMode="auto">
          <a:xfrm>
            <a:off x="486544" y="4665910"/>
            <a:ext cx="8064896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進入</a:t>
            </a:r>
            <a:r>
              <a:rPr lang="zh-TW" altLang="en-US" u="sng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承辦公文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資料夾，會看到應承辦的外來文。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l">
              <a:defRPr/>
            </a:pP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點選文號可連結進入公文內容。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l">
              <a:defRPr/>
            </a:pP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多數外來文會以電子傳送方式送給承辦人，不再另送紙本公文。</a:t>
            </a:r>
          </a:p>
        </p:txBody>
      </p:sp>
      <p:sp>
        <p:nvSpPr>
          <p:cNvPr id="8" name="矩形 7"/>
          <p:cNvSpPr/>
          <p:nvPr/>
        </p:nvSpPr>
        <p:spPr>
          <a:xfrm>
            <a:off x="3743908" y="3086606"/>
            <a:ext cx="684077" cy="3927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66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r>
              <a:rPr lang="zh-TW" altLang="en-US" sz="2800" b="1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七、外來文簽辦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33</a:t>
            </a:fld>
            <a:endParaRPr lang="en-US" altLang="zh-TW"/>
          </a:p>
        </p:txBody>
      </p:sp>
      <p:sp>
        <p:nvSpPr>
          <p:cNvPr id="8" name="文字方塊 10"/>
          <p:cNvSpPr txBox="1">
            <a:spLocks noChangeArrowheads="1"/>
          </p:cNvSpPr>
          <p:nvPr/>
        </p:nvSpPr>
        <p:spPr bwMode="auto">
          <a:xfrm>
            <a:off x="3059832" y="4990080"/>
            <a:ext cx="4175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2pPr>
            <a:lvl3pPr marL="11430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3pPr>
            <a:lvl4pPr marL="16002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4pPr>
            <a:lvl5pPr marL="20574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5pPr>
            <a:lvl6pPr marL="2514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6pPr>
            <a:lvl7pPr marL="29718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7pPr>
            <a:lvl8pPr marL="34290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8pPr>
            <a:lvl9pPr marL="38862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9pPr>
          </a:lstStyle>
          <a:p>
            <a:r>
              <a:rPr lang="en-US" altLang="zh-TW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進入簽核記錄頁簽，填寫簽辦意見後儲存。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403063" y="980728"/>
            <a:ext cx="7992888" cy="5264359"/>
            <a:chOff x="403063" y="980728"/>
            <a:chExt cx="7992888" cy="5264359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445"/>
            <a:stretch/>
          </p:blipFill>
          <p:spPr bwMode="auto">
            <a:xfrm>
              <a:off x="403063" y="980728"/>
              <a:ext cx="7992888" cy="52643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矩形 8"/>
            <p:cNvSpPr>
              <a:spLocks noChangeArrowheads="1"/>
            </p:cNvSpPr>
            <p:nvPr/>
          </p:nvSpPr>
          <p:spPr bwMode="auto">
            <a:xfrm>
              <a:off x="455337" y="4990080"/>
              <a:ext cx="1512887" cy="649288"/>
            </a:xfrm>
            <a:prstGeom prst="rect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>
              <a:spAutoFit/>
            </a:bodyPr>
            <a:lstStyle/>
            <a:p>
              <a:endParaRPr lang="zh-TW" altLang="en-US"/>
            </a:p>
          </p:txBody>
        </p:sp>
        <p:sp>
          <p:nvSpPr>
            <p:cNvPr id="9" name="橢圓 9"/>
            <p:cNvSpPr>
              <a:spLocks noChangeArrowheads="1"/>
            </p:cNvSpPr>
            <p:nvPr/>
          </p:nvSpPr>
          <p:spPr bwMode="auto">
            <a:xfrm>
              <a:off x="4859262" y="5639368"/>
              <a:ext cx="576263" cy="360362"/>
            </a:xfrm>
            <a:prstGeom prst="ellipse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>
              <a:spAutoFit/>
            </a:bodyPr>
            <a:lstStyle/>
            <a:p>
              <a:endParaRPr lang="zh-TW" altLang="en-US"/>
            </a:p>
          </p:txBody>
        </p:sp>
      </p:grpSp>
      <p:sp>
        <p:nvSpPr>
          <p:cNvPr id="11" name="文字方塊 4"/>
          <p:cNvSpPr txBox="1">
            <a:spLocks noChangeArrowheads="1"/>
          </p:cNvSpPr>
          <p:nvPr/>
        </p:nvSpPr>
        <p:spPr bwMode="auto">
          <a:xfrm>
            <a:off x="3635896" y="2492896"/>
            <a:ext cx="4760055" cy="12362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TW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5pPr>
            <a:lvl6pPr marL="2286000" algn="l" defTabSz="914400" rtl="0" eaLnBrk="1" latinLnBrk="0" hangingPunct="1"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6pPr>
            <a:lvl7pPr marL="2743200" algn="l" defTabSz="914400" rtl="0" eaLnBrk="1" latinLnBrk="0" hangingPunct="1"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7pPr>
            <a:lvl8pPr marL="3200400" algn="l" defTabSz="914400" rtl="0" eaLnBrk="1" latinLnBrk="0" hangingPunct="1"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8pPr>
            <a:lvl9pPr marL="3657600" algn="l" defTabSz="914400" rtl="0" eaLnBrk="1" latinLnBrk="0" hangingPunct="1"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9pPr>
          </a:lstStyle>
          <a:p>
            <a:pPr algn="l">
              <a:lnSpc>
                <a:spcPts val="1600"/>
              </a:lnSpc>
              <a:defRPr/>
            </a:pP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直接於簽辦意見欄位寫自己的意見，</a:t>
            </a:r>
            <a:r>
              <a:rPr lang="zh-TW" altLang="en-US" sz="1400" u="sng" dirty="0">
                <a:latin typeface="微軟正黑體" pitchFamily="34" charset="-120"/>
                <a:ea typeface="微軟正黑體" pitchFamily="34" charset="-120"/>
              </a:rPr>
              <a:t>不再另起簡簽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algn="l">
              <a:lnSpc>
                <a:spcPts val="1600"/>
              </a:lnSpc>
              <a:defRPr/>
            </a:pP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可以分項標號編排簽辦意見內容。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algn="l">
              <a:lnSpc>
                <a:spcPts val="1600"/>
              </a:lnSpc>
              <a:defRPr/>
            </a:pP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填寫完畢後請先儲存，接著切換到流程設定頁面設定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algn="l">
              <a:lnSpc>
                <a:spcPts val="1600"/>
              </a:lnSpc>
              <a:defRPr/>
            </a:pP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   簽核關卡。</a:t>
            </a:r>
          </a:p>
        </p:txBody>
      </p:sp>
    </p:spTree>
    <p:extLst>
      <p:ext uri="{BB962C8B-B14F-4D97-AF65-F5344CB8AC3E}">
        <p14:creationId xmlns:p14="http://schemas.microsoft.com/office/powerpoint/2010/main" val="156958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/>
          <a:lstStyle/>
          <a:p>
            <a:r>
              <a:rPr lang="zh-TW" altLang="en-US" sz="2800" b="1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七、外來文簽辦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34</a:t>
            </a:fld>
            <a:endParaRPr lang="en-US" altLang="zh-TW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" t="-113" r="-3229" b="15962"/>
          <a:stretch/>
        </p:blipFill>
        <p:spPr bwMode="auto">
          <a:xfrm>
            <a:off x="458890" y="1421295"/>
            <a:ext cx="8568952" cy="5126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文字方塊 11"/>
          <p:cNvSpPr txBox="1">
            <a:spLocks noChangeArrowheads="1"/>
          </p:cNvSpPr>
          <p:nvPr/>
        </p:nvSpPr>
        <p:spPr bwMode="auto">
          <a:xfrm>
            <a:off x="4283968" y="3861047"/>
            <a:ext cx="3455987" cy="7080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TW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5pPr>
            <a:lvl6pPr marL="2286000" algn="l" defTabSz="914400" rtl="0" eaLnBrk="1" latinLnBrk="0" hangingPunct="1"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6pPr>
            <a:lvl7pPr marL="2743200" algn="l" defTabSz="914400" rtl="0" eaLnBrk="1" latinLnBrk="0" hangingPunct="1"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7pPr>
            <a:lvl8pPr marL="3200400" algn="l" defTabSz="914400" rtl="0" eaLnBrk="1" latinLnBrk="0" hangingPunct="1"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8pPr>
            <a:lvl9pPr marL="3657600" algn="l" defTabSz="914400" rtl="0" eaLnBrk="1" latinLnBrk="0" hangingPunct="1">
              <a:defRPr kumimoji="1" sz="1600" b="1" kern="1200">
                <a:solidFill>
                  <a:srgbClr val="CC0066"/>
                </a:solidFill>
                <a:latin typeface="Arial" charset="0"/>
                <a:ea typeface="標楷體" pitchFamily="65" charset="-120"/>
                <a:cs typeface="+mn-cs"/>
              </a:defRPr>
            </a:lvl9pPr>
          </a:lstStyle>
          <a:p>
            <a:pPr algn="l">
              <a:defRPr/>
            </a:pP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依序將要會簽的關卡設定好。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l">
              <a:defRPr/>
            </a:pP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儲存後按下傳送鈕即可。</a:t>
            </a:r>
          </a:p>
        </p:txBody>
      </p:sp>
      <p:sp>
        <p:nvSpPr>
          <p:cNvPr id="8" name="矩形 7"/>
          <p:cNvSpPr/>
          <p:nvPr/>
        </p:nvSpPr>
        <p:spPr>
          <a:xfrm>
            <a:off x="2472138" y="1628800"/>
            <a:ext cx="1080120" cy="936104"/>
          </a:xfrm>
          <a:prstGeom prst="rect">
            <a:avLst/>
          </a:prstGeom>
          <a:solidFill>
            <a:srgbClr val="FF0000">
              <a:alpha val="0"/>
            </a:srgb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884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fld id="{EAB5388D-604C-4D96-9051-169CAC14B641}" type="slidenum">
              <a:rPr kumimoji="0" lang="en-US" altLang="zh-TW" sz="1400" b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35</a:t>
            </a:fld>
            <a:endParaRPr kumimoji="0" lang="en-US" altLang="zh-TW" sz="1400" b="0" dirty="0" smtClean="0">
              <a:solidFill>
                <a:schemeClr val="tx1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pic>
        <p:nvPicPr>
          <p:cNvPr id="34819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00" r="1962" b="7240"/>
          <a:stretch>
            <a:fillRect/>
          </a:stretch>
        </p:blipFill>
        <p:spPr bwMode="auto">
          <a:xfrm>
            <a:off x="250825" y="908050"/>
            <a:ext cx="7920038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文字方塊 2"/>
          <p:cNvSpPr txBox="1">
            <a:spLocks noChangeArrowheads="1"/>
          </p:cNvSpPr>
          <p:nvPr/>
        </p:nvSpPr>
        <p:spPr bwMode="auto">
          <a:xfrm>
            <a:off x="1692275" y="4112528"/>
            <a:ext cx="6119813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u="sng" dirty="0">
                <a:latin typeface="微軟正黑體" pitchFamily="34" charset="-120"/>
                <a:ea typeface="微軟正黑體" pitchFamily="34" charset="-120"/>
              </a:rPr>
              <a:t>外來文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簽核完畢後，須</a:t>
            </a:r>
            <a:r>
              <a:rPr lang="zh-TW" altLang="en-US" u="sng" dirty="0">
                <a:latin typeface="微軟正黑體" pitchFamily="34" charset="-120"/>
                <a:ea typeface="微軟正黑體" pitchFamily="34" charset="-120"/>
              </a:rPr>
              <a:t>送文書組結案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l">
              <a:defRPr/>
            </a:pP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不論電子、電子含紙本或紙本流程，均須執行此動作。</a:t>
            </a:r>
          </a:p>
        </p:txBody>
      </p:sp>
      <p:sp>
        <p:nvSpPr>
          <p:cNvPr id="34821" name="橢圓 10"/>
          <p:cNvSpPr>
            <a:spLocks noChangeArrowheads="1"/>
          </p:cNvSpPr>
          <p:nvPr/>
        </p:nvSpPr>
        <p:spPr bwMode="auto">
          <a:xfrm>
            <a:off x="1692275" y="2565400"/>
            <a:ext cx="358775" cy="287338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4822" name="矩形 11"/>
          <p:cNvSpPr>
            <a:spLocks noChangeArrowheads="1"/>
          </p:cNvSpPr>
          <p:nvPr/>
        </p:nvSpPr>
        <p:spPr bwMode="auto">
          <a:xfrm>
            <a:off x="2771775" y="1989138"/>
            <a:ext cx="1152525" cy="287337"/>
          </a:xfrm>
          <a:prstGeom prst="rect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>
            <a:spAutoFit/>
          </a:bodyPr>
          <a:lstStyle/>
          <a:p>
            <a:endParaRPr lang="zh-TW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0825" y="223838"/>
            <a:ext cx="7918450" cy="504825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zh-TW" altLang="en-US" sz="2800" b="1" kern="0" dirty="0">
                <a:latin typeface="標楷體" pitchFamily="65" charset="-120"/>
                <a:ea typeface="標楷體" pitchFamily="65" charset="-120"/>
              </a:rPr>
              <a:t>七、外來文簽辦</a:t>
            </a:r>
            <a:endParaRPr lang="zh-TW" altLang="en-US" sz="3200" kern="0" dirty="0">
              <a:solidFill>
                <a:schemeClr val="tx1"/>
              </a:solidFill>
              <a:latin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316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fld id="{886A95AE-D339-43CC-AEB1-566AB8487DFB}" type="slidenum">
              <a:rPr kumimoji="0" lang="en-US" altLang="zh-TW" sz="1400" b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36</a:t>
            </a:fld>
            <a:endParaRPr kumimoji="0" lang="en-US" altLang="zh-TW" sz="1400" b="0" smtClean="0">
              <a:solidFill>
                <a:schemeClr val="tx1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pic>
        <p:nvPicPr>
          <p:cNvPr id="36867" name="Picture 1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54100"/>
            <a:ext cx="7920038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矩形 8"/>
          <p:cNvSpPr>
            <a:spLocks noChangeArrowheads="1"/>
          </p:cNvSpPr>
          <p:nvPr/>
        </p:nvSpPr>
        <p:spPr bwMode="auto">
          <a:xfrm>
            <a:off x="395288" y="4651375"/>
            <a:ext cx="1512887" cy="649288"/>
          </a:xfrm>
          <a:prstGeom prst="rect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6869" name="橢圓 9"/>
          <p:cNvSpPr>
            <a:spLocks noChangeArrowheads="1"/>
          </p:cNvSpPr>
          <p:nvPr/>
        </p:nvSpPr>
        <p:spPr bwMode="auto">
          <a:xfrm>
            <a:off x="4572000" y="5300663"/>
            <a:ext cx="576263" cy="360362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6870" name="文字方塊 10"/>
          <p:cNvSpPr txBox="1">
            <a:spLocks noChangeArrowheads="1"/>
          </p:cNvSpPr>
          <p:nvPr/>
        </p:nvSpPr>
        <p:spPr bwMode="auto">
          <a:xfrm>
            <a:off x="3203848" y="4806950"/>
            <a:ext cx="4175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2pPr>
            <a:lvl3pPr marL="11430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3pPr>
            <a:lvl4pPr marL="16002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4pPr>
            <a:lvl5pPr marL="20574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5pPr>
            <a:lvl6pPr marL="2514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6pPr>
            <a:lvl7pPr marL="29718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7pPr>
            <a:lvl8pPr marL="34290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8pPr>
            <a:lvl9pPr marL="38862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9pPr>
          </a:lstStyle>
          <a:p>
            <a:r>
              <a:rPr lang="en-US" altLang="zh-TW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進入簽核記錄頁簽，填寫簽辦意見後儲存。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50825" y="223838"/>
            <a:ext cx="7918450" cy="504825"/>
          </a:xfrm>
          <a:prstGeom prst="rect">
            <a:avLst/>
          </a:prstGeom>
        </p:spPr>
        <p:txBody>
          <a:bodyPr/>
          <a:lstStyle/>
          <a:p>
            <a:pPr algn="l" eaLnBrk="0" hangingPunct="0">
              <a:spcBef>
                <a:spcPct val="0"/>
              </a:spcBef>
              <a:defRPr/>
            </a:pPr>
            <a:r>
              <a:rPr lang="zh-TW" altLang="en-US" sz="2800" b="1" kern="0" dirty="0" smtClean="0">
                <a:solidFill>
                  <a:schemeClr val="tx1"/>
                </a:solidFill>
                <a:latin typeface="標楷體"/>
                <a:ea typeface="標楷體"/>
              </a:rPr>
              <a:t>八、</a:t>
            </a:r>
            <a:r>
              <a:rPr lang="zh-TW" altLang="en-US" sz="2800" b="1" kern="0" dirty="0">
                <a:solidFill>
                  <a:schemeClr val="tx1"/>
                </a:solidFill>
                <a:latin typeface="標楷體"/>
                <a:ea typeface="標楷體"/>
              </a:rPr>
              <a:t>會辦簽核</a:t>
            </a:r>
            <a:endParaRPr lang="zh-TW" altLang="en-US" sz="3200" b="1" kern="0" dirty="0">
              <a:solidFill>
                <a:schemeClr val="tx1"/>
              </a:solidFill>
              <a:latin typeface="標楷體" pitchFamily="65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98450"/>
            <a:ext cx="82296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863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fld id="{BD5DC883-D223-40BB-9880-24824AE6B89F}" type="slidenum">
              <a:rPr kumimoji="0" lang="en-US" altLang="zh-TW" sz="1400" b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37</a:t>
            </a:fld>
            <a:endParaRPr kumimoji="0" lang="en-US" altLang="zh-TW" sz="1400" b="0" smtClean="0">
              <a:solidFill>
                <a:schemeClr val="tx1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37892" name="文字方塊 1"/>
          <p:cNvSpPr txBox="1">
            <a:spLocks noChangeArrowheads="1"/>
          </p:cNvSpPr>
          <p:nvPr/>
        </p:nvSpPr>
        <p:spPr bwMode="auto">
          <a:xfrm>
            <a:off x="290286" y="3540352"/>
            <a:ext cx="6048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2pPr>
            <a:lvl3pPr marL="11430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3pPr>
            <a:lvl4pPr marL="16002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4pPr>
            <a:lvl5pPr marL="20574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5pPr>
            <a:lvl6pPr marL="2514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6pPr>
            <a:lvl7pPr marL="29718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7pPr>
            <a:lvl8pPr marL="34290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8pPr>
            <a:lvl9pPr marL="38862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9pPr>
          </a:lstStyle>
          <a:p>
            <a:pPr algn="l"/>
            <a:r>
              <a:rPr lang="zh-TW" altLang="en-US" sz="24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確認後續流程正確後可</a:t>
            </a:r>
            <a:r>
              <a:rPr lang="zh-TW" altLang="en-US" sz="2400" u="sng" dirty="0" smtClean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傳送</a:t>
            </a:r>
            <a:endParaRPr lang="zh-TW" altLang="en-US" sz="2400" u="sng" dirty="0">
              <a:solidFill>
                <a:srgbClr val="CC0066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320676" y="1556792"/>
            <a:ext cx="7920038" cy="4967833"/>
            <a:chOff x="320676" y="1556792"/>
            <a:chExt cx="7920038" cy="4967833"/>
          </a:xfrm>
        </p:grpSpPr>
        <p:grpSp>
          <p:nvGrpSpPr>
            <p:cNvPr id="2" name="群組 1"/>
            <p:cNvGrpSpPr/>
            <p:nvPr/>
          </p:nvGrpSpPr>
          <p:grpSpPr>
            <a:xfrm>
              <a:off x="320676" y="1556792"/>
              <a:ext cx="7920038" cy="4967833"/>
              <a:chOff x="320676" y="1556792"/>
              <a:chExt cx="7920038" cy="4967833"/>
            </a:xfrm>
          </p:grpSpPr>
          <p:pic>
            <p:nvPicPr>
              <p:cNvPr id="37891" name="Picture 2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168" b="5215"/>
              <a:stretch>
                <a:fillRect/>
              </a:stretch>
            </p:blipFill>
            <p:spPr bwMode="auto">
              <a:xfrm>
                <a:off x="320676" y="1556792"/>
                <a:ext cx="7920038" cy="49678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22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893" name="圓角矩形 8"/>
              <p:cNvSpPr>
                <a:spLocks noChangeArrowheads="1"/>
              </p:cNvSpPr>
              <p:nvPr/>
            </p:nvSpPr>
            <p:spPr bwMode="auto">
              <a:xfrm>
                <a:off x="395288" y="2420888"/>
                <a:ext cx="431800" cy="215900"/>
              </a:xfrm>
              <a:prstGeom prst="roundRect">
                <a:avLst>
                  <a:gd name="adj" fmla="val 16667"/>
                </a:avLst>
              </a:prstGeom>
              <a:noFill/>
              <a:ln w="222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eaVert" wrap="none" anchor="ctr">
                <a:spAutoFit/>
              </a:bodyPr>
              <a:lstStyle/>
              <a:p>
                <a:endParaRPr lang="zh-TW" altLang="en-US"/>
              </a:p>
            </p:txBody>
          </p:sp>
        </p:grpSp>
        <p:sp>
          <p:nvSpPr>
            <p:cNvPr id="37894" name="橢圓 9"/>
            <p:cNvSpPr>
              <a:spLocks noChangeArrowheads="1"/>
            </p:cNvSpPr>
            <p:nvPr/>
          </p:nvSpPr>
          <p:spPr bwMode="auto">
            <a:xfrm>
              <a:off x="4067175" y="6021388"/>
              <a:ext cx="576263" cy="287337"/>
            </a:xfrm>
            <a:prstGeom prst="ellipse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>
              <a:spAutoFit/>
            </a:bodyPr>
            <a:lstStyle/>
            <a:p>
              <a:endParaRPr lang="zh-TW" altLang="en-US"/>
            </a:p>
          </p:txBody>
        </p:sp>
      </p:grp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25943" y="332656"/>
            <a:ext cx="7918450" cy="1116930"/>
          </a:xfrm>
          <a:prstGeom prst="rect">
            <a:avLst/>
          </a:prstGeom>
        </p:spPr>
        <p:txBody>
          <a:bodyPr/>
          <a:lstStyle/>
          <a:p>
            <a:pPr algn="l" eaLnBrk="0" hangingPunct="0">
              <a:spcBef>
                <a:spcPct val="0"/>
              </a:spcBef>
              <a:defRPr/>
            </a:pPr>
            <a:r>
              <a:rPr lang="zh-TW" altLang="en-US" sz="2800" b="1" kern="0" dirty="0" smtClean="0">
                <a:solidFill>
                  <a:schemeClr val="tx1"/>
                </a:solidFill>
                <a:latin typeface="標楷體"/>
                <a:ea typeface="標楷體"/>
              </a:rPr>
              <a:t>八、</a:t>
            </a:r>
            <a:r>
              <a:rPr lang="zh-TW" altLang="en-US" sz="2800" b="1" kern="0" dirty="0">
                <a:solidFill>
                  <a:schemeClr val="tx1"/>
                </a:solidFill>
                <a:latin typeface="標楷體"/>
                <a:ea typeface="標楷體"/>
              </a:rPr>
              <a:t>會辦簽核</a:t>
            </a:r>
            <a:r>
              <a:rPr lang="en-US" altLang="zh-TW" sz="2800" kern="0" dirty="0" smtClean="0">
                <a:solidFill>
                  <a:schemeClr val="tx1"/>
                </a:solidFill>
                <a:latin typeface="標楷體"/>
                <a:ea typeface="標楷體"/>
              </a:rPr>
              <a:t>-</a:t>
            </a:r>
          </a:p>
          <a:p>
            <a:pPr algn="l" eaLnBrk="0" hangingPunct="0">
              <a:spcBef>
                <a:spcPct val="0"/>
              </a:spcBef>
              <a:defRPr/>
            </a:pPr>
            <a:r>
              <a:rPr lang="zh-TW" altLang="en-US" sz="2000" kern="0" dirty="0">
                <a:latin typeface="標楷體"/>
                <a:ea typeface="標楷體"/>
              </a:rPr>
              <a:t> </a:t>
            </a:r>
            <a:r>
              <a:rPr lang="zh-TW" altLang="en-US" sz="2000" kern="0" dirty="0" smtClean="0">
                <a:latin typeface="標楷體"/>
                <a:ea typeface="標楷體"/>
              </a:rPr>
              <a:t> </a:t>
            </a:r>
            <a:r>
              <a:rPr lang="en-US" altLang="zh-TW" sz="2000" kern="0" dirty="0" smtClean="0">
                <a:latin typeface="標楷體"/>
                <a:ea typeface="標楷體"/>
              </a:rPr>
              <a:t>(</a:t>
            </a:r>
            <a:r>
              <a:rPr lang="zh-TW" altLang="en-US" sz="2000" kern="0" dirty="0" smtClean="0">
                <a:latin typeface="標楷體"/>
                <a:ea typeface="標楷體"/>
              </a:rPr>
              <a:t>一</a:t>
            </a:r>
            <a:r>
              <a:rPr lang="en-US" altLang="zh-TW" sz="2000" kern="0" dirty="0" smtClean="0">
                <a:latin typeface="標楷體"/>
                <a:ea typeface="標楷體"/>
              </a:rPr>
              <a:t>)</a:t>
            </a:r>
            <a:r>
              <a:rPr lang="zh-TW" altLang="en-US" sz="2000" kern="0" dirty="0" smtClean="0">
                <a:solidFill>
                  <a:schemeClr val="tx1"/>
                </a:solidFill>
                <a:latin typeface="標楷體"/>
                <a:ea typeface="標楷體"/>
              </a:rPr>
              <a:t>一般</a:t>
            </a:r>
            <a:r>
              <a:rPr lang="zh-TW" altLang="en-US" sz="2000" kern="0" dirty="0">
                <a:solidFill>
                  <a:schemeClr val="tx1"/>
                </a:solidFill>
                <a:latin typeface="標楷體"/>
                <a:ea typeface="標楷體"/>
              </a:rPr>
              <a:t>會辦簽核</a:t>
            </a:r>
            <a:endParaRPr lang="zh-TW" altLang="en-US" sz="2400" kern="0" dirty="0">
              <a:solidFill>
                <a:schemeClr val="tx1"/>
              </a:solidFill>
              <a:latin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7104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fld id="{1570EBB2-42E2-433F-A56C-AE16BA49F661}" type="slidenum">
              <a:rPr kumimoji="0" lang="en-US" altLang="zh-TW" sz="1400" b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38</a:t>
            </a:fld>
            <a:endParaRPr kumimoji="0" lang="en-US" altLang="zh-TW" sz="1400" b="0" smtClean="0">
              <a:solidFill>
                <a:schemeClr val="tx1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9750" y="1341438"/>
            <a:ext cx="7920682" cy="4751387"/>
          </a:xfrm>
          <a:prstGeom prst="rect">
            <a:avLst/>
          </a:prstGeom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n"/>
              <a:defRPr/>
            </a:pPr>
            <a:r>
              <a:rPr lang="zh-TW" altLang="en-US" sz="2400" b="0" kern="0" dirty="0">
                <a:latin typeface="標楷體" pitchFamily="65" charset="-120"/>
                <a:ea typeface="標楷體" pitchFamily="65" charset="-120"/>
              </a:rPr>
              <a:t>承辦二級</a:t>
            </a:r>
            <a:r>
              <a:rPr lang="zh-TW" altLang="en-US" sz="2400" b="0" kern="0" dirty="0" smtClean="0">
                <a:latin typeface="標楷體" pitchFamily="65" charset="-120"/>
                <a:ea typeface="標楷體" pitchFamily="65" charset="-120"/>
              </a:rPr>
              <a:t>主管確認</a:t>
            </a:r>
            <a:r>
              <a:rPr lang="zh-TW" altLang="en-US" sz="2400" b="0" kern="0" dirty="0">
                <a:latin typeface="標楷體" pitchFamily="65" charset="-120"/>
                <a:ea typeface="標楷體" pitchFamily="65" charset="-120"/>
              </a:rPr>
              <a:t>承辦人公文內容、流程設定</a:t>
            </a:r>
            <a:r>
              <a:rPr lang="zh-TW" altLang="en-US" sz="2400" b="0" kern="0" dirty="0" smtClean="0">
                <a:latin typeface="標楷體" pitchFamily="65" charset="-120"/>
                <a:ea typeface="標楷體" pitchFamily="65" charset="-120"/>
              </a:rPr>
              <a:t>無誤後</a:t>
            </a:r>
            <a:r>
              <a:rPr lang="zh-TW" altLang="en-US" sz="2400" b="0" kern="0" dirty="0" smtClean="0">
                <a:latin typeface="標楷體"/>
                <a:ea typeface="標楷體"/>
              </a:rPr>
              <a:t>，再行</a:t>
            </a:r>
            <a:r>
              <a:rPr lang="zh-TW" altLang="en-US" sz="2400" b="0" kern="0" dirty="0" smtClean="0">
                <a:latin typeface="標楷體" pitchFamily="65" charset="-120"/>
                <a:ea typeface="標楷體" pitchFamily="65" charset="-120"/>
              </a:rPr>
              <a:t>填寫</a:t>
            </a:r>
            <a:r>
              <a:rPr lang="zh-TW" altLang="en-US" sz="2400" b="0" kern="0" dirty="0">
                <a:latin typeface="標楷體" pitchFamily="65" charset="-120"/>
                <a:ea typeface="標楷體" pitchFamily="65" charset="-120"/>
              </a:rPr>
              <a:t>自己的簽辦意見。</a:t>
            </a:r>
            <a:endParaRPr lang="en-US" altLang="zh-TW" sz="2400" b="0" kern="0" dirty="0">
              <a:latin typeface="標楷體" pitchFamily="65" charset="-120"/>
              <a:ea typeface="標楷體" pitchFamily="65" charset="-120"/>
            </a:endParaRPr>
          </a:p>
          <a:p>
            <a:pPr marL="342900" indent="-342900" algn="l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n"/>
              <a:defRPr/>
            </a:pPr>
            <a:r>
              <a:rPr lang="zh-TW" altLang="en-US" sz="2400" b="0" kern="0" dirty="0">
                <a:latin typeface="標楷體" pitchFamily="65" charset="-120"/>
                <a:ea typeface="標楷體" pitchFamily="65" charset="-120"/>
              </a:rPr>
              <a:t>會辦二級單位主管</a:t>
            </a:r>
            <a:r>
              <a:rPr lang="zh-TW" altLang="en-US" sz="2400" b="0" kern="0" dirty="0" smtClean="0">
                <a:latin typeface="標楷體" pitchFamily="65" charset="-120"/>
                <a:ea typeface="標楷體" pitchFamily="65" charset="-120"/>
              </a:rPr>
              <a:t>的簽呈</a:t>
            </a:r>
            <a:r>
              <a:rPr lang="zh-TW" altLang="en-US" sz="2400" b="0" kern="0" dirty="0" smtClean="0">
                <a:latin typeface="標楷體"/>
                <a:ea typeface="標楷體"/>
              </a:rPr>
              <a:t>，</a:t>
            </a:r>
            <a:r>
              <a:rPr lang="zh-TW" altLang="en-US" sz="2400" b="0" kern="0" dirty="0" smtClean="0">
                <a:latin typeface="標楷體" pitchFamily="65" charset="-120"/>
                <a:ea typeface="標楷體" pitchFamily="65" charset="-120"/>
              </a:rPr>
              <a:t>系統</a:t>
            </a:r>
            <a:r>
              <a:rPr lang="zh-TW" altLang="en-US" sz="2400" b="0" kern="0" dirty="0">
                <a:latin typeface="標楷體" pitchFamily="65" charset="-120"/>
                <a:ea typeface="標楷體" pitchFamily="65" charset="-120"/>
              </a:rPr>
              <a:t>不會自動帶單位主管</a:t>
            </a:r>
            <a:r>
              <a:rPr lang="zh-TW" altLang="en-US" sz="2400" b="0" kern="0" dirty="0" smtClean="0">
                <a:latin typeface="標楷體" pitchFamily="65" charset="-120"/>
                <a:ea typeface="標楷體" pitchFamily="65" charset="-120"/>
              </a:rPr>
              <a:t>關卡，故請注意如下：</a:t>
            </a:r>
            <a:endParaRPr lang="en-US" altLang="zh-TW" sz="2400" b="0" kern="0" dirty="0">
              <a:latin typeface="標楷體" pitchFamily="65" charset="-120"/>
              <a:ea typeface="標楷體" pitchFamily="65" charset="-120"/>
            </a:endParaRPr>
          </a:p>
          <a:p>
            <a:pPr marL="342900" indent="-342900" algn="l" eaLnBrk="0" hangingPunct="0">
              <a:spcBef>
                <a:spcPct val="20000"/>
              </a:spcBef>
              <a:buClr>
                <a:schemeClr val="hlink"/>
              </a:buClr>
              <a:buSzPct val="75000"/>
              <a:defRPr/>
            </a:pPr>
            <a:r>
              <a:rPr lang="zh-TW" altLang="en-US" sz="3200" b="0" kern="0" dirty="0">
                <a:latin typeface="標楷體" pitchFamily="65" charset="-120"/>
                <a:ea typeface="標楷體" pitchFamily="65" charset="-120"/>
              </a:rPr>
              <a:t>  </a:t>
            </a:r>
            <a:r>
              <a:rPr lang="en-US" altLang="zh-TW" sz="2000" b="0" kern="0" dirty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2000" b="0" kern="0" dirty="0">
                <a:latin typeface="標楷體" pitchFamily="65" charset="-120"/>
                <a:ea typeface="標楷體" pitchFamily="65" charset="-120"/>
              </a:rPr>
              <a:t>請切換到流程設定頁面，確定未來關卡是否有自己的一級</a:t>
            </a:r>
            <a:endParaRPr lang="en-US" altLang="zh-TW" sz="2000" b="0" kern="0" dirty="0">
              <a:latin typeface="標楷體" pitchFamily="65" charset="-120"/>
              <a:ea typeface="標楷體" pitchFamily="65" charset="-120"/>
            </a:endParaRPr>
          </a:p>
          <a:p>
            <a:pPr marL="342900" indent="-342900" algn="l" eaLnBrk="0" hangingPunct="0">
              <a:spcBef>
                <a:spcPct val="20000"/>
              </a:spcBef>
              <a:buClr>
                <a:schemeClr val="hlink"/>
              </a:buClr>
              <a:buSzPct val="75000"/>
              <a:defRPr/>
            </a:pPr>
            <a:r>
              <a:rPr lang="zh-TW" altLang="en-US" sz="2000" b="0" kern="0" dirty="0">
                <a:latin typeface="標楷體" pitchFamily="65" charset="-120"/>
                <a:ea typeface="標楷體" pitchFamily="65" charset="-120"/>
              </a:rPr>
              <a:t>     單位主管。</a:t>
            </a:r>
            <a:endParaRPr lang="en-US" altLang="zh-TW" sz="2000" b="0" kern="0" dirty="0">
              <a:latin typeface="標楷體" pitchFamily="65" charset="-120"/>
              <a:ea typeface="標楷體" pitchFamily="65" charset="-120"/>
            </a:endParaRPr>
          </a:p>
          <a:p>
            <a:pPr marL="342900" indent="-342900" algn="l" eaLnBrk="0" hangingPunct="0">
              <a:spcBef>
                <a:spcPct val="20000"/>
              </a:spcBef>
              <a:buClr>
                <a:schemeClr val="hlink"/>
              </a:buClr>
              <a:buSzPct val="75000"/>
              <a:defRPr/>
            </a:pPr>
            <a:r>
              <a:rPr lang="zh-TW" altLang="en-US" sz="2000" b="0" kern="0" dirty="0">
                <a:latin typeface="標楷體" pitchFamily="65" charset="-120"/>
                <a:ea typeface="標楷體" pitchFamily="65" charset="-120"/>
              </a:rPr>
              <a:t>   </a:t>
            </a:r>
            <a:r>
              <a:rPr lang="en-US" altLang="zh-TW" sz="2000" b="0" kern="0" dirty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000" b="0" u="sng" kern="0" dirty="0">
                <a:latin typeface="標楷體" pitchFamily="65" charset="-120"/>
                <a:ea typeface="標楷體" pitchFamily="65" charset="-120"/>
              </a:rPr>
              <a:t>如果沒有，請插入</a:t>
            </a:r>
            <a:r>
              <a:rPr lang="zh-TW" altLang="en-US" sz="2000" b="0" u="sng" kern="0" dirty="0" smtClean="0">
                <a:latin typeface="標楷體" pitchFamily="65" charset="-120"/>
                <a:ea typeface="標楷體" pitchFamily="65" charset="-120"/>
              </a:rPr>
              <a:t>單位一級主管的關卡</a:t>
            </a:r>
            <a:r>
              <a:rPr lang="zh-TW" altLang="en-US" sz="2000" b="0" kern="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000" b="0" kern="0" dirty="0">
              <a:latin typeface="標楷體" pitchFamily="65" charset="-120"/>
              <a:ea typeface="標楷體" pitchFamily="65" charset="-120"/>
            </a:endParaRPr>
          </a:p>
          <a:p>
            <a:pPr marL="342900" indent="-342900" algn="l" eaLnBrk="0" hangingPunct="0">
              <a:spcBef>
                <a:spcPct val="20000"/>
              </a:spcBef>
              <a:buClr>
                <a:schemeClr val="hlink"/>
              </a:buClr>
              <a:buSzPct val="75000"/>
              <a:defRPr/>
            </a:pPr>
            <a:r>
              <a:rPr lang="zh-TW" altLang="en-US" sz="2000" b="0" kern="0" dirty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2400" b="0" kern="0" dirty="0">
                <a:latin typeface="標楷體" pitchFamily="65" charset="-120"/>
                <a:ea typeface="標楷體" pitchFamily="65" charset="-120"/>
              </a:rPr>
              <a:t>以上動作完成後，再</a:t>
            </a:r>
            <a:r>
              <a:rPr lang="zh-TW" altLang="en-US" sz="2400" b="0" u="sng" kern="0" dirty="0">
                <a:latin typeface="標楷體" pitchFamily="65" charset="-120"/>
                <a:ea typeface="標楷體" pitchFamily="65" charset="-120"/>
              </a:rPr>
              <a:t>傳送</a:t>
            </a:r>
            <a:r>
              <a:rPr lang="zh-TW" altLang="en-US" sz="2400" b="0" kern="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200" b="0" kern="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50825" y="223838"/>
            <a:ext cx="7918450" cy="504825"/>
          </a:xfrm>
          <a:prstGeom prst="rect">
            <a:avLst/>
          </a:prstGeom>
        </p:spPr>
        <p:txBody>
          <a:bodyPr/>
          <a:lstStyle/>
          <a:p>
            <a:pPr algn="l" eaLnBrk="0" hangingPunct="0">
              <a:spcBef>
                <a:spcPct val="0"/>
              </a:spcBef>
              <a:defRPr/>
            </a:pPr>
            <a:r>
              <a:rPr lang="zh-TW" altLang="en-US" sz="2800" b="1" kern="0" dirty="0" smtClean="0">
                <a:solidFill>
                  <a:schemeClr val="tx1"/>
                </a:solidFill>
                <a:latin typeface="標楷體"/>
                <a:ea typeface="標楷體"/>
              </a:rPr>
              <a:t>八、</a:t>
            </a:r>
            <a:r>
              <a:rPr lang="zh-TW" altLang="en-US" sz="2800" b="1" kern="0" dirty="0">
                <a:solidFill>
                  <a:schemeClr val="tx1"/>
                </a:solidFill>
                <a:latin typeface="標楷體"/>
                <a:ea typeface="標楷體"/>
              </a:rPr>
              <a:t>會辦簽核</a:t>
            </a:r>
            <a:r>
              <a:rPr lang="en-US" altLang="zh-TW" sz="2800" kern="0" dirty="0" smtClean="0">
                <a:solidFill>
                  <a:schemeClr val="tx1"/>
                </a:solidFill>
                <a:latin typeface="標楷體"/>
                <a:ea typeface="標楷體"/>
              </a:rPr>
              <a:t>-</a:t>
            </a:r>
          </a:p>
          <a:p>
            <a:pPr algn="l" eaLnBrk="0" hangingPunct="0">
              <a:spcBef>
                <a:spcPct val="0"/>
              </a:spcBef>
              <a:defRPr/>
            </a:pPr>
            <a:r>
              <a:rPr lang="zh-TW" altLang="en-US" sz="2400" kern="0" dirty="0" smtClean="0">
                <a:latin typeface="標楷體"/>
                <a:ea typeface="標楷體"/>
              </a:rPr>
              <a:t>   </a:t>
            </a:r>
            <a:r>
              <a:rPr lang="en-US" altLang="zh-TW" sz="2400" kern="0" dirty="0" smtClean="0">
                <a:latin typeface="標楷體"/>
                <a:ea typeface="標楷體"/>
              </a:rPr>
              <a:t>(</a:t>
            </a:r>
            <a:r>
              <a:rPr lang="zh-TW" altLang="en-US" sz="2400" kern="0" dirty="0" smtClean="0">
                <a:latin typeface="標楷體"/>
                <a:ea typeface="標楷體"/>
              </a:rPr>
              <a:t>二</a:t>
            </a:r>
            <a:r>
              <a:rPr lang="en-US" altLang="zh-TW" sz="2400" kern="0" dirty="0" smtClean="0">
                <a:latin typeface="標楷體"/>
                <a:ea typeface="標楷體"/>
              </a:rPr>
              <a:t>)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/>
                <a:ea typeface="標楷體"/>
              </a:rPr>
              <a:t>二</a:t>
            </a:r>
            <a:r>
              <a:rPr lang="zh-TW" altLang="en-US" sz="2400" kern="0" dirty="0">
                <a:solidFill>
                  <a:schemeClr val="tx1"/>
                </a:solidFill>
                <a:latin typeface="標楷體"/>
                <a:ea typeface="標楷體"/>
              </a:rPr>
              <a:t>級主管簽核</a:t>
            </a:r>
            <a:endParaRPr lang="zh-TW" altLang="en-US" sz="2800" kern="0" dirty="0">
              <a:solidFill>
                <a:schemeClr val="tx1"/>
              </a:solidFill>
              <a:latin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8408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fld id="{C4E2099E-252F-471E-9694-ECEA9BABBC58}" type="slidenum">
              <a:rPr kumimoji="0" lang="en-US" altLang="zh-TW" sz="1400" b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39</a:t>
            </a:fld>
            <a:endParaRPr kumimoji="0" lang="en-US" altLang="zh-TW" sz="1400" b="0" smtClean="0">
              <a:solidFill>
                <a:schemeClr val="tx1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pic>
        <p:nvPicPr>
          <p:cNvPr id="39939" name="圖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00213"/>
            <a:ext cx="5545138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圖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229225"/>
            <a:ext cx="28575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圖片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229225"/>
            <a:ext cx="36004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矩形 9"/>
          <p:cNvSpPr>
            <a:spLocks noChangeArrowheads="1"/>
          </p:cNvSpPr>
          <p:nvPr/>
        </p:nvSpPr>
        <p:spPr bwMode="auto">
          <a:xfrm>
            <a:off x="3240088" y="4941888"/>
            <a:ext cx="431800" cy="287337"/>
          </a:xfrm>
          <a:prstGeom prst="rect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anchor="ctr">
            <a:spAutoFit/>
          </a:bodyPr>
          <a:lstStyle/>
          <a:p>
            <a:endParaRPr lang="zh-TW" altLang="en-US"/>
          </a:p>
        </p:txBody>
      </p:sp>
      <p:sp>
        <p:nvSpPr>
          <p:cNvPr id="39943" name="矩形 10"/>
          <p:cNvSpPr>
            <a:spLocks noChangeArrowheads="1"/>
          </p:cNvSpPr>
          <p:nvPr/>
        </p:nvSpPr>
        <p:spPr bwMode="auto">
          <a:xfrm>
            <a:off x="4140200" y="4941888"/>
            <a:ext cx="503238" cy="287337"/>
          </a:xfrm>
          <a:prstGeom prst="rect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9944" name="文字方塊 11"/>
          <p:cNvSpPr txBox="1">
            <a:spLocks noChangeArrowheads="1"/>
          </p:cNvSpPr>
          <p:nvPr/>
        </p:nvSpPr>
        <p:spPr bwMode="auto">
          <a:xfrm>
            <a:off x="4145947" y="548680"/>
            <a:ext cx="489743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2pPr>
            <a:lvl3pPr marL="11430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3pPr>
            <a:lvl4pPr marL="16002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4pPr>
            <a:lvl5pPr marL="20574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5pPr>
            <a:lvl6pPr marL="2514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6pPr>
            <a:lvl7pPr marL="29718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7pPr>
            <a:lvl8pPr marL="34290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8pPr>
            <a:lvl9pPr marL="38862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9pPr>
          </a:lstStyle>
          <a:p>
            <a:pPr algn="l"/>
            <a:r>
              <a:rPr lang="en-US" altLang="zh-TW" sz="1600" b="1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600" b="1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填寫簽辦意見後，可直接</a:t>
            </a:r>
            <a:r>
              <a:rPr lang="zh-TW" altLang="en-US" sz="1600" b="1" u="sng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傳送</a:t>
            </a:r>
            <a:r>
              <a:rPr lang="zh-TW" altLang="en-US" sz="1600" b="1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下一關。如無後續關</a:t>
            </a:r>
            <a:endParaRPr lang="en-US" altLang="zh-TW" sz="1600" b="1" dirty="0">
              <a:solidFill>
                <a:srgbClr val="CC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zh-TW" altLang="en-US" sz="1600" b="1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   卡請</a:t>
            </a:r>
            <a:r>
              <a:rPr lang="zh-TW" altLang="en-US" sz="1600" b="1" u="sng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決行</a:t>
            </a:r>
            <a:r>
              <a:rPr lang="zh-TW" altLang="en-US" sz="1600" b="1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或切換到流程設定加簽關卡。 </a:t>
            </a:r>
            <a:endParaRPr lang="en-US" altLang="zh-TW" sz="1600" b="1" dirty="0">
              <a:solidFill>
                <a:srgbClr val="CC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en-US" altLang="zh-TW" sz="1600" b="1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1600" b="1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依分層負責可代決之事項，可執行</a:t>
            </a:r>
            <a:r>
              <a:rPr lang="zh-TW" altLang="en-US" sz="1600" b="1" u="sng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決行</a:t>
            </a:r>
            <a:r>
              <a:rPr lang="zh-TW" altLang="en-US" sz="1600" b="1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。決行時請</a:t>
            </a:r>
            <a:endParaRPr lang="en-US" altLang="zh-TW" sz="1600" b="1" dirty="0">
              <a:solidFill>
                <a:srgbClr val="CC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zh-TW" altLang="en-US" sz="1600" b="1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    注意是否有後續關卡，如果尚有其他會辦單位，請</a:t>
            </a:r>
            <a:endParaRPr lang="en-US" altLang="zh-TW" sz="1600" b="1" dirty="0">
              <a:solidFill>
                <a:srgbClr val="CC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zh-TW" altLang="en-US" sz="1600" b="1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    傳送下個單位。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250825" y="223838"/>
            <a:ext cx="7918450" cy="504825"/>
          </a:xfrm>
          <a:prstGeom prst="rect">
            <a:avLst/>
          </a:prstGeom>
        </p:spPr>
        <p:txBody>
          <a:bodyPr/>
          <a:lstStyle/>
          <a:p>
            <a:pPr algn="l" eaLnBrk="0" hangingPunct="0">
              <a:spcBef>
                <a:spcPct val="0"/>
              </a:spcBef>
              <a:defRPr/>
            </a:pPr>
            <a:r>
              <a:rPr lang="zh-TW" altLang="en-US" sz="2800" b="1" kern="0" dirty="0" smtClean="0">
                <a:solidFill>
                  <a:schemeClr val="tx1"/>
                </a:solidFill>
                <a:latin typeface="標楷體"/>
                <a:ea typeface="標楷體"/>
              </a:rPr>
              <a:t>八、</a:t>
            </a:r>
            <a:r>
              <a:rPr lang="zh-TW" altLang="en-US" sz="2800" b="1" kern="0" dirty="0">
                <a:solidFill>
                  <a:schemeClr val="tx1"/>
                </a:solidFill>
                <a:latin typeface="標楷體"/>
                <a:ea typeface="標楷體"/>
              </a:rPr>
              <a:t>會辦簽核</a:t>
            </a:r>
            <a:r>
              <a:rPr lang="en-US" altLang="zh-TW" sz="2800" kern="0" dirty="0" smtClean="0">
                <a:solidFill>
                  <a:schemeClr val="tx1"/>
                </a:solidFill>
                <a:latin typeface="標楷體"/>
                <a:ea typeface="標楷體"/>
              </a:rPr>
              <a:t>-</a:t>
            </a:r>
          </a:p>
          <a:p>
            <a:pPr algn="l" eaLnBrk="0" hangingPunct="0">
              <a:spcBef>
                <a:spcPct val="0"/>
              </a:spcBef>
              <a:defRPr/>
            </a:pPr>
            <a:r>
              <a:rPr lang="zh-TW" altLang="en-US" sz="2400" kern="0" dirty="0">
                <a:latin typeface="標楷體"/>
                <a:ea typeface="標楷體"/>
              </a:rPr>
              <a:t> </a:t>
            </a:r>
            <a:r>
              <a:rPr lang="zh-TW" altLang="en-US" sz="2400" kern="0" dirty="0" smtClean="0">
                <a:latin typeface="標楷體"/>
                <a:ea typeface="標楷體"/>
              </a:rPr>
              <a:t> </a:t>
            </a:r>
            <a:r>
              <a:rPr lang="en-US" altLang="zh-TW" sz="2400" kern="0" dirty="0" smtClean="0">
                <a:latin typeface="標楷體"/>
                <a:ea typeface="標楷體"/>
              </a:rPr>
              <a:t>(</a:t>
            </a:r>
            <a:r>
              <a:rPr lang="zh-TW" altLang="en-US" sz="2400" kern="0" dirty="0" smtClean="0">
                <a:latin typeface="標楷體"/>
                <a:ea typeface="標楷體"/>
              </a:rPr>
              <a:t>三</a:t>
            </a:r>
            <a:r>
              <a:rPr lang="en-US" altLang="zh-TW" sz="2400" kern="0" dirty="0" smtClean="0">
                <a:latin typeface="標楷體"/>
                <a:ea typeface="標楷體"/>
              </a:rPr>
              <a:t>)</a:t>
            </a:r>
            <a:r>
              <a:rPr lang="zh-TW" altLang="en-US" sz="2400" kern="0" dirty="0" smtClean="0">
                <a:solidFill>
                  <a:schemeClr val="tx1"/>
                </a:solidFill>
                <a:latin typeface="標楷體"/>
                <a:ea typeface="標楷體"/>
              </a:rPr>
              <a:t>一</a:t>
            </a:r>
            <a:r>
              <a:rPr lang="zh-TW" altLang="en-US" sz="2400" kern="0" dirty="0">
                <a:solidFill>
                  <a:schemeClr val="tx1"/>
                </a:solidFill>
                <a:latin typeface="標楷體"/>
                <a:ea typeface="標楷體"/>
              </a:rPr>
              <a:t>級主管簽核</a:t>
            </a:r>
            <a:endParaRPr lang="zh-TW" altLang="en-US" sz="2800" kern="0" dirty="0">
              <a:solidFill>
                <a:schemeClr val="tx1"/>
              </a:solidFill>
              <a:latin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7504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fld id="{533C65ED-F7EA-4F70-A28F-4B5D908938F2}" type="slidenum">
              <a:rPr kumimoji="0" lang="en-US" altLang="zh-TW" sz="1400" b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40</a:t>
            </a:fld>
            <a:endParaRPr kumimoji="0" lang="en-US" altLang="zh-TW" sz="1400" b="0" smtClean="0">
              <a:solidFill>
                <a:schemeClr val="tx1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pic>
        <p:nvPicPr>
          <p:cNvPr id="40963" name="Picture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2" b="6367"/>
          <a:stretch>
            <a:fillRect/>
          </a:stretch>
        </p:blipFill>
        <p:spPr bwMode="auto">
          <a:xfrm>
            <a:off x="250825" y="1054100"/>
            <a:ext cx="7920038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Rectangle 5"/>
          <p:cNvSpPr>
            <a:spLocks noChangeArrowheads="1"/>
          </p:cNvSpPr>
          <p:nvPr/>
        </p:nvSpPr>
        <p:spPr bwMode="auto">
          <a:xfrm>
            <a:off x="352425" y="1773238"/>
            <a:ext cx="1195388" cy="215900"/>
          </a:xfrm>
          <a:prstGeom prst="rect">
            <a:avLst/>
          </a:prstGeom>
          <a:noFill/>
          <a:ln w="2222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anchor="ctr">
            <a:spAutoFit/>
          </a:bodyPr>
          <a:lstStyle/>
          <a:p>
            <a:endParaRPr lang="zh-TW" altLang="en-US"/>
          </a:p>
        </p:txBody>
      </p:sp>
      <p:sp>
        <p:nvSpPr>
          <p:cNvPr id="40965" name="文字方塊 1"/>
          <p:cNvSpPr txBox="1">
            <a:spLocks noChangeArrowheads="1"/>
          </p:cNvSpPr>
          <p:nvPr/>
        </p:nvSpPr>
        <p:spPr bwMode="auto">
          <a:xfrm>
            <a:off x="1476375" y="3068638"/>
            <a:ext cx="70564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2pPr>
            <a:lvl3pPr marL="11430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3pPr>
            <a:lvl4pPr marL="16002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4pPr>
            <a:lvl5pPr marL="20574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5pPr>
            <a:lvl6pPr marL="2514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6pPr>
            <a:lvl7pPr marL="29718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7pPr>
            <a:lvl8pPr marL="34290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8pPr>
            <a:lvl9pPr marL="38862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9pPr>
          </a:lstStyle>
          <a:p>
            <a:pPr algn="l"/>
            <a:r>
              <a:rPr lang="en-US" altLang="zh-TW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外來文分文承辦：單位登記桌可選擇下屬單位、承辦人，進行簽收並分文動作。</a:t>
            </a:r>
            <a:endParaRPr lang="en-US" altLang="zh-TW" sz="1600" dirty="0">
              <a:solidFill>
                <a:srgbClr val="CC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en-US" altLang="zh-TW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如不屬於本單位文，請勾選退文，並輸入退文意見，退回文書組重新分文。</a:t>
            </a:r>
            <a:endParaRPr lang="en-US" altLang="zh-TW" sz="1600" dirty="0">
              <a:solidFill>
                <a:srgbClr val="CC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en-US" altLang="zh-TW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如果屬於自己應承辦的公文，還是要</a:t>
            </a:r>
            <a:r>
              <a:rPr lang="zh-TW" altLang="en-US" sz="1600" u="sng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先分給自己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，然後再進入</a:t>
            </a:r>
            <a:r>
              <a:rPr lang="zh-TW" altLang="en-US" sz="1600" u="sng" smtClean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承辦公文</a:t>
            </a:r>
            <a:r>
              <a:rPr lang="zh-TW" altLang="en-US" sz="1600" smtClean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資料夾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作簽擬，</a:t>
            </a:r>
            <a:r>
              <a:rPr lang="zh-TW" altLang="en-US" sz="1600" u="sng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切勿直接在登記桌作業填寫簽辦意見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600" dirty="0">
              <a:solidFill>
                <a:srgbClr val="CC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endParaRPr lang="zh-TW" altLang="en-US" sz="1600" dirty="0">
              <a:solidFill>
                <a:srgbClr val="CC0066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0966" name="矩形 11"/>
          <p:cNvSpPr>
            <a:spLocks noChangeArrowheads="1"/>
          </p:cNvSpPr>
          <p:nvPr/>
        </p:nvSpPr>
        <p:spPr bwMode="auto">
          <a:xfrm>
            <a:off x="1619250" y="1341438"/>
            <a:ext cx="936625" cy="358775"/>
          </a:xfrm>
          <a:prstGeom prst="rect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>
            <a:spAutoFit/>
          </a:bodyPr>
          <a:lstStyle/>
          <a:p>
            <a:endParaRPr lang="zh-TW" alt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50825" y="223838"/>
            <a:ext cx="7918450" cy="504825"/>
          </a:xfrm>
          <a:prstGeom prst="rect">
            <a:avLst/>
          </a:prstGeom>
        </p:spPr>
        <p:txBody>
          <a:bodyPr/>
          <a:lstStyle/>
          <a:p>
            <a:pPr algn="l" eaLnBrk="0" hangingPunct="0">
              <a:spcBef>
                <a:spcPct val="0"/>
              </a:spcBef>
              <a:defRPr/>
            </a:pPr>
            <a:r>
              <a:rPr lang="zh-TW" altLang="en-US" sz="2800" b="1" kern="0" dirty="0" smtClean="0">
                <a:solidFill>
                  <a:schemeClr val="tx1"/>
                </a:solidFill>
                <a:latin typeface="標楷體"/>
                <a:ea typeface="標楷體"/>
              </a:rPr>
              <a:t>九、</a:t>
            </a:r>
            <a:r>
              <a:rPr lang="zh-TW" altLang="en-US" sz="2800" b="1" kern="0" dirty="0">
                <a:solidFill>
                  <a:schemeClr val="tx1"/>
                </a:solidFill>
                <a:latin typeface="標楷體"/>
                <a:ea typeface="標楷體"/>
              </a:rPr>
              <a:t>登記桌作業</a:t>
            </a:r>
            <a:r>
              <a:rPr lang="en-US" altLang="zh-TW" sz="2800" kern="0" dirty="0">
                <a:solidFill>
                  <a:schemeClr val="tx1"/>
                </a:solidFill>
                <a:latin typeface="標楷體"/>
                <a:ea typeface="標楷體"/>
              </a:rPr>
              <a:t>-</a:t>
            </a:r>
            <a:r>
              <a:rPr lang="zh-TW" altLang="en-US" sz="2800" kern="0" dirty="0">
                <a:solidFill>
                  <a:schemeClr val="tx1"/>
                </a:solidFill>
                <a:latin typeface="標楷體"/>
                <a:ea typeface="標楷體"/>
              </a:rPr>
              <a:t>分文作業</a:t>
            </a:r>
            <a:endParaRPr lang="zh-TW" altLang="en-US" sz="3200" kern="0" dirty="0">
              <a:solidFill>
                <a:schemeClr val="tx1"/>
              </a:solidFill>
              <a:latin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364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81075"/>
            <a:ext cx="7920038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fld id="{F508C0AF-4855-494B-92CF-B0D9A9717FBA}" type="slidenum">
              <a:rPr kumimoji="0" lang="en-US" altLang="zh-TW" sz="1400" b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41</a:t>
            </a:fld>
            <a:endParaRPr kumimoji="0" lang="en-US" altLang="zh-TW" sz="1400" b="0" dirty="0" smtClean="0">
              <a:solidFill>
                <a:schemeClr val="tx1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41988" name="Rectangle 10"/>
          <p:cNvSpPr>
            <a:spLocks noChangeArrowheads="1"/>
          </p:cNvSpPr>
          <p:nvPr/>
        </p:nvSpPr>
        <p:spPr bwMode="auto">
          <a:xfrm>
            <a:off x="1619250" y="3068638"/>
            <a:ext cx="1728788" cy="215900"/>
          </a:xfrm>
          <a:prstGeom prst="rect">
            <a:avLst/>
          </a:prstGeom>
          <a:noFill/>
          <a:ln w="2222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1989" name="Oval 11"/>
          <p:cNvSpPr>
            <a:spLocks noChangeArrowheads="1"/>
          </p:cNvSpPr>
          <p:nvPr/>
        </p:nvSpPr>
        <p:spPr bwMode="auto">
          <a:xfrm>
            <a:off x="1155700" y="2490788"/>
            <a:ext cx="503238" cy="361950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anchor="ctr">
            <a:spAutoFit/>
          </a:bodyPr>
          <a:lstStyle/>
          <a:p>
            <a:endParaRPr lang="zh-TW" altLang="en-US"/>
          </a:p>
        </p:txBody>
      </p:sp>
      <p:sp>
        <p:nvSpPr>
          <p:cNvPr id="41990" name="文字方塊 1"/>
          <p:cNvSpPr txBox="1">
            <a:spLocks noChangeArrowheads="1"/>
          </p:cNvSpPr>
          <p:nvPr/>
        </p:nvSpPr>
        <p:spPr bwMode="auto">
          <a:xfrm>
            <a:off x="1331913" y="3933825"/>
            <a:ext cx="75612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2pPr>
            <a:lvl3pPr marL="11430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3pPr>
            <a:lvl4pPr marL="16002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4pPr>
            <a:lvl5pPr marL="2057400"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5pPr>
            <a:lvl6pPr marL="2514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6pPr>
            <a:lvl7pPr marL="29718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7pPr>
            <a:lvl8pPr marL="34290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8pPr>
            <a:lvl9pPr marL="38862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新細明體" pitchFamily="18" charset="-120"/>
              </a:defRPr>
            </a:lvl9pPr>
          </a:lstStyle>
          <a:p>
            <a:pPr algn="l"/>
            <a:r>
              <a:rPr lang="en-US" altLang="zh-TW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單位登記桌可選擇下屬單位、承辦人，進行分文動作。</a:t>
            </a:r>
            <a:endParaRPr lang="en-US" altLang="zh-TW" sz="1600" dirty="0">
              <a:solidFill>
                <a:srgbClr val="CC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en-US" altLang="zh-TW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如果屬於自己該會辦的公文，還是要</a:t>
            </a:r>
            <a:r>
              <a:rPr lang="zh-TW" altLang="en-US" sz="1600" u="sng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先分給自己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，然後再進入</a:t>
            </a:r>
            <a:r>
              <a:rPr lang="zh-TW" altLang="en-US" sz="1600" u="sng" dirty="0" smtClean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承辦公文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的資料夾作簽擬，</a:t>
            </a:r>
            <a:r>
              <a:rPr lang="zh-TW" altLang="en-US" sz="1600" u="sng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切勿直接在登記桌作業填寫簽辦意見</a:t>
            </a:r>
            <a:r>
              <a:rPr lang="zh-TW" altLang="en-US" sz="1600" dirty="0">
                <a:solidFill>
                  <a:srgbClr val="CC0066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600" dirty="0">
              <a:solidFill>
                <a:srgbClr val="CC0066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50825" y="223838"/>
            <a:ext cx="7918450" cy="504825"/>
          </a:xfrm>
          <a:prstGeom prst="rect">
            <a:avLst/>
          </a:prstGeom>
        </p:spPr>
        <p:txBody>
          <a:bodyPr/>
          <a:lstStyle/>
          <a:p>
            <a:pPr algn="l" eaLnBrk="0" hangingPunct="0">
              <a:spcBef>
                <a:spcPct val="0"/>
              </a:spcBef>
              <a:defRPr/>
            </a:pPr>
            <a:r>
              <a:rPr lang="zh-TW" altLang="en-US" sz="2800" b="1" kern="0" dirty="0" smtClean="0">
                <a:solidFill>
                  <a:schemeClr val="tx1"/>
                </a:solidFill>
                <a:latin typeface="標楷體"/>
                <a:ea typeface="標楷體"/>
              </a:rPr>
              <a:t>九、</a:t>
            </a:r>
            <a:r>
              <a:rPr lang="zh-TW" altLang="en-US" sz="2800" b="1" kern="0" dirty="0">
                <a:solidFill>
                  <a:schemeClr val="tx1"/>
                </a:solidFill>
                <a:latin typeface="標楷體"/>
                <a:ea typeface="標楷體"/>
              </a:rPr>
              <a:t>登記桌作業</a:t>
            </a:r>
            <a:r>
              <a:rPr lang="en-US" altLang="zh-TW" sz="2800" kern="0" dirty="0">
                <a:solidFill>
                  <a:schemeClr val="tx1"/>
                </a:solidFill>
                <a:latin typeface="標楷體"/>
                <a:ea typeface="標楷體"/>
              </a:rPr>
              <a:t>-</a:t>
            </a:r>
            <a:r>
              <a:rPr lang="zh-TW" altLang="en-US" sz="2800" kern="0" dirty="0">
                <a:solidFill>
                  <a:schemeClr val="tx1"/>
                </a:solidFill>
                <a:latin typeface="標楷體"/>
                <a:ea typeface="標楷體"/>
              </a:rPr>
              <a:t>會辦作業</a:t>
            </a:r>
            <a:endParaRPr lang="zh-TW" altLang="en-US" sz="3200" kern="0" dirty="0">
              <a:solidFill>
                <a:schemeClr val="tx1"/>
              </a:solidFill>
              <a:latin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224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8005" y="404664"/>
            <a:ext cx="8229600" cy="864096"/>
          </a:xfrm>
        </p:spPr>
        <p:txBody>
          <a:bodyPr>
            <a:normAutofit/>
          </a:bodyPr>
          <a:lstStyle/>
          <a:p>
            <a:r>
              <a:rPr lang="zh-TW" altLang="en-US" sz="3200" b="1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十、其它功能</a:t>
            </a:r>
            <a:r>
              <a:rPr lang="en-US" altLang="zh-TW" sz="32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200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公文複製</a:t>
            </a:r>
            <a:r>
              <a:rPr lang="zh-TW" altLang="en-US" sz="3200" kern="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作業</a:t>
            </a:r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7" name="矩形 10"/>
          <p:cNvSpPr>
            <a:spLocks noChangeArrowheads="1"/>
          </p:cNvSpPr>
          <p:nvPr/>
        </p:nvSpPr>
        <p:spPr bwMode="auto">
          <a:xfrm>
            <a:off x="2771800" y="3032918"/>
            <a:ext cx="287337" cy="360363"/>
          </a:xfrm>
          <a:prstGeom prst="rect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>
            <a:spAutoFit/>
          </a:bodyPr>
          <a:lstStyle/>
          <a:p>
            <a:endParaRPr lang="zh-TW" altLang="en-US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802" y="5661248"/>
            <a:ext cx="615791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668104" y="1700808"/>
            <a:ext cx="8009501" cy="3814666"/>
            <a:chOff x="668104" y="1700808"/>
            <a:chExt cx="8009501" cy="3814666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037" r="5788" b="35709"/>
            <a:stretch/>
          </p:blipFill>
          <p:spPr bwMode="auto">
            <a:xfrm>
              <a:off x="668104" y="1700808"/>
              <a:ext cx="8009501" cy="381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827584" y="3789040"/>
              <a:ext cx="1152128" cy="432048"/>
            </a:xfrm>
            <a:prstGeom prst="rect">
              <a:avLst/>
            </a:prstGeom>
            <a:solidFill>
              <a:srgbClr val="FF0000">
                <a:alpha val="0"/>
              </a:srgbClr>
            </a:solidFill>
            <a:ln w="412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361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defRPr/>
            </a:pPr>
            <a:fld id="{E97A193D-91FD-43F4-9805-05CF4402A529}" type="slidenum">
              <a:rPr kumimoji="0" lang="en-US" altLang="zh-TW" sz="1400" b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43</a:t>
            </a:fld>
            <a:endParaRPr kumimoji="0" lang="en-US" altLang="zh-TW" sz="1400" b="0" smtClean="0">
              <a:solidFill>
                <a:schemeClr val="tx1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pic>
        <p:nvPicPr>
          <p:cNvPr id="45059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35"/>
          <a:stretch/>
        </p:blipFill>
        <p:spPr bwMode="auto">
          <a:xfrm>
            <a:off x="252413" y="1054101"/>
            <a:ext cx="8280027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方塊 1"/>
          <p:cNvSpPr txBox="1">
            <a:spLocks noChangeArrowheads="1"/>
          </p:cNvSpPr>
          <p:nvPr/>
        </p:nvSpPr>
        <p:spPr bwMode="auto">
          <a:xfrm>
            <a:off x="3203848" y="3202002"/>
            <a:ext cx="5220568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rgbClr val="CC0066"/>
                </a:solidFill>
                <a:latin typeface="Arial" charset="0"/>
                <a:ea typeface="標楷體" pitchFamily="65" charset="-120"/>
              </a:defRPr>
            </a:lvl9pPr>
          </a:lstStyle>
          <a:p>
            <a:pPr algn="l" eaLnBrk="1" hangingPunct="1">
              <a:defRPr/>
            </a:pPr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使用時機：公文</a:t>
            </a:r>
            <a:r>
              <a:rPr lang="zh-TW" altLang="en-US" u="sng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決行後</a:t>
            </a:r>
            <a:r>
              <a:rPr lang="zh-TW" altLang="en-US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u="sng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送文書組發文</a:t>
            </a:r>
            <a:r>
              <a:rPr lang="en-US" altLang="zh-TW" u="sng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u="sng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結案或者內部存查前</a:t>
            </a:r>
            <a:r>
              <a:rPr lang="zh-TW" altLang="en-US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 eaLnBrk="1" hangingPunct="1">
              <a:defRPr/>
            </a:pPr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完成後點選副知通知，系統</a:t>
            </a:r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mail</a:t>
            </a:r>
            <a:r>
              <a:rPr lang="zh-TW" altLang="en-US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通知副知點人員。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1331913" y="1341438"/>
            <a:ext cx="4482219" cy="4610327"/>
            <a:chOff x="1331913" y="1341438"/>
            <a:chExt cx="4482219" cy="4610327"/>
          </a:xfrm>
        </p:grpSpPr>
        <p:sp>
          <p:nvSpPr>
            <p:cNvPr id="45061" name="矩形 4"/>
            <p:cNvSpPr>
              <a:spLocks noChangeArrowheads="1"/>
            </p:cNvSpPr>
            <p:nvPr/>
          </p:nvSpPr>
          <p:spPr bwMode="auto">
            <a:xfrm>
              <a:off x="1835150" y="1341438"/>
              <a:ext cx="1008063" cy="215900"/>
            </a:xfrm>
            <a:prstGeom prst="rect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>
              <a:spAutoFit/>
            </a:bodyPr>
            <a:lstStyle/>
            <a:p>
              <a:endParaRPr lang="zh-TW" altLang="en-US"/>
            </a:p>
          </p:txBody>
        </p:sp>
        <p:sp>
          <p:nvSpPr>
            <p:cNvPr id="45062" name="矩形 6"/>
            <p:cNvSpPr>
              <a:spLocks noChangeArrowheads="1"/>
            </p:cNvSpPr>
            <p:nvPr/>
          </p:nvSpPr>
          <p:spPr bwMode="auto">
            <a:xfrm>
              <a:off x="1331913" y="1989138"/>
              <a:ext cx="503237" cy="215900"/>
            </a:xfrm>
            <a:prstGeom prst="rect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>
              <a:spAutoFit/>
            </a:bodyPr>
            <a:lstStyle/>
            <a:p>
              <a:endParaRPr lang="zh-TW" altLang="en-US"/>
            </a:p>
          </p:txBody>
        </p:sp>
        <p:sp>
          <p:nvSpPr>
            <p:cNvPr id="45063" name="矩形 7"/>
            <p:cNvSpPr>
              <a:spLocks noChangeArrowheads="1"/>
            </p:cNvSpPr>
            <p:nvPr/>
          </p:nvSpPr>
          <p:spPr bwMode="auto">
            <a:xfrm>
              <a:off x="5237869" y="5735865"/>
              <a:ext cx="576263" cy="215900"/>
            </a:xfrm>
            <a:prstGeom prst="rect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>
              <a:spAutoFit/>
            </a:bodyPr>
            <a:lstStyle/>
            <a:p>
              <a:endParaRPr lang="zh-TW" altLang="en-US"/>
            </a:p>
          </p:txBody>
        </p: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250825" y="223838"/>
            <a:ext cx="7918450" cy="504825"/>
          </a:xfrm>
          <a:prstGeom prst="rect">
            <a:avLst/>
          </a:prstGeom>
        </p:spPr>
        <p:txBody>
          <a:bodyPr/>
          <a:lstStyle/>
          <a:p>
            <a:pPr algn="l" eaLnBrk="0" hangingPunct="0">
              <a:spcBef>
                <a:spcPct val="0"/>
              </a:spcBef>
              <a:defRPr/>
            </a:pPr>
            <a:r>
              <a:rPr lang="zh-TW" altLang="en-US" sz="3200" b="1" kern="0" dirty="0" smtClean="0">
                <a:solidFill>
                  <a:schemeClr val="tx1"/>
                </a:solidFill>
                <a:latin typeface="標楷體"/>
                <a:ea typeface="標楷體"/>
              </a:rPr>
              <a:t>十、其它功能</a:t>
            </a:r>
            <a:r>
              <a:rPr lang="en-US" altLang="zh-TW" sz="3200" kern="0" dirty="0" smtClean="0">
                <a:solidFill>
                  <a:schemeClr val="tx1"/>
                </a:solidFill>
                <a:latin typeface="標楷體"/>
                <a:ea typeface="標楷體"/>
              </a:rPr>
              <a:t>-</a:t>
            </a:r>
            <a:r>
              <a:rPr lang="zh-TW" altLang="en-US" sz="3200" kern="0" dirty="0">
                <a:solidFill>
                  <a:schemeClr val="tx1"/>
                </a:solidFill>
                <a:latin typeface="標楷體"/>
                <a:ea typeface="標楷體"/>
              </a:rPr>
              <a:t>副知作業</a:t>
            </a:r>
            <a:endParaRPr lang="zh-TW" altLang="en-US" sz="3600" kern="0" dirty="0">
              <a:solidFill>
                <a:schemeClr val="tx1"/>
              </a:solidFill>
              <a:latin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2483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07926"/>
          </a:xfrm>
        </p:spPr>
        <p:txBody>
          <a:bodyPr>
            <a:normAutofit/>
          </a:bodyPr>
          <a:lstStyle/>
          <a:p>
            <a:r>
              <a:rPr lang="zh-TW" altLang="en-US" sz="2800" b="1" kern="0" dirty="0">
                <a:solidFill>
                  <a:schemeClr val="tx1"/>
                </a:solidFill>
                <a:latin typeface="標楷體"/>
                <a:ea typeface="標楷體"/>
              </a:rPr>
              <a:t>十、</a:t>
            </a:r>
            <a:r>
              <a:rPr lang="zh-TW" altLang="en-US" sz="2800" b="1" kern="0" dirty="0" smtClean="0">
                <a:solidFill>
                  <a:schemeClr val="tx1"/>
                </a:solidFill>
                <a:latin typeface="標楷體"/>
                <a:ea typeface="標楷體"/>
              </a:rPr>
              <a:t>其它功能</a:t>
            </a:r>
            <a:r>
              <a:rPr lang="en-US" altLang="zh-TW" sz="2800" kern="0" dirty="0" smtClean="0">
                <a:solidFill>
                  <a:schemeClr val="tx1"/>
                </a:solidFill>
                <a:latin typeface="標楷體"/>
                <a:ea typeface="標楷體"/>
              </a:rPr>
              <a:t>-</a:t>
            </a:r>
            <a:r>
              <a:rPr lang="zh-TW" altLang="zh-TW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個人</a:t>
            </a:r>
            <a:r>
              <a:rPr lang="zh-TW" altLang="zh-TW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資料</a:t>
            </a:r>
            <a:r>
              <a:rPr lang="zh-TW" altLang="zh-TW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設定</a:t>
            </a:r>
            <a:endParaRPr lang="zh-TW" altLang="en-US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1"/>
          </p:nvPr>
        </p:nvSpPr>
        <p:spPr>
          <a:xfrm>
            <a:off x="710558" y="1702333"/>
            <a:ext cx="8229600" cy="438943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44</a:t>
            </a:fld>
            <a:endParaRPr lang="en-US" altLang="zh-TW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30" r="3881" b="18181"/>
          <a:stretch/>
        </p:blipFill>
        <p:spPr bwMode="auto">
          <a:xfrm>
            <a:off x="395536" y="1916832"/>
            <a:ext cx="8544622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3851920" y="2924944"/>
            <a:ext cx="1512168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188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51942"/>
          </a:xfrm>
        </p:spPr>
        <p:txBody>
          <a:bodyPr/>
          <a:lstStyle/>
          <a:p>
            <a:pPr algn="ctr"/>
            <a:r>
              <a:rPr lang="zh-TW" altLang="zh-TW" sz="36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校內公文發文之處理</a:t>
            </a:r>
            <a:r>
              <a:rPr lang="zh-TW" altLang="zh-TW" sz="36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原則</a:t>
            </a:r>
            <a:endParaRPr lang="zh-TW" altLang="en-US" sz="36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70967941"/>
              </p:ext>
            </p:extLst>
          </p:nvPr>
        </p:nvGraphicFramePr>
        <p:xfrm>
          <a:off x="1547664" y="1844824"/>
          <a:ext cx="6501408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45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744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908720"/>
            <a:ext cx="7344816" cy="1143000"/>
          </a:xfrm>
        </p:spPr>
        <p:txBody>
          <a:bodyPr>
            <a:normAutofit/>
          </a:bodyPr>
          <a:lstStyle/>
          <a:p>
            <a:r>
              <a:rPr lang="zh-TW" altLang="zh-TW" sz="2800" b="1" kern="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各單位如收到受文者為「中國醫藥大學」紙本公文時，應如何處理？</a:t>
            </a:r>
            <a:endPara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2564904"/>
            <a:ext cx="8147248" cy="3759696"/>
          </a:xfrm>
        </p:spPr>
        <p:txBody>
          <a:bodyPr/>
          <a:lstStyle/>
          <a:p>
            <a:pPr>
              <a:lnSpc>
                <a:spcPts val="3120"/>
              </a:lnSpc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需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將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紙本文送至文書組辦理收文作業後，再行分文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120"/>
              </a:lnSpc>
            </a:pP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避免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造成公文逾期未辦結之情形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46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6411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980728"/>
            <a:ext cx="7704856" cy="1143000"/>
          </a:xfrm>
        </p:spPr>
        <p:txBody>
          <a:bodyPr>
            <a:normAutofit/>
          </a:bodyPr>
          <a:lstStyle/>
          <a:p>
            <a:r>
              <a:rPr lang="zh-TW" altLang="zh-TW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收到外</a:t>
            </a:r>
            <a:r>
              <a:rPr lang="zh-TW" altLang="zh-TW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來文，認為非屬該單位承辦公文時，應如何處理？</a:t>
            </a:r>
            <a:endPara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2636912"/>
            <a:ext cx="8229600" cy="3687688"/>
          </a:xfrm>
        </p:spPr>
        <p:txBody>
          <a:bodyPr/>
          <a:lstStyle/>
          <a:p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認為非屬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該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單位承辦公文時，依據本校公文處理要點暨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98.3.9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主管會報決議，承辦單位收受之公文，認為非屬本單位承辦者，應向單位主管陳報後，加註簽核意見退回文書組改分。</a:t>
            </a: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47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820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229600" cy="792088"/>
          </a:xfrm>
        </p:spPr>
        <p:txBody>
          <a:bodyPr/>
          <a:lstStyle/>
          <a:p>
            <a:pPr algn="ctr"/>
            <a:r>
              <a:rPr lang="zh-TW" altLang="zh-TW" sz="36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電子公文系統</a:t>
            </a:r>
            <a:r>
              <a:rPr lang="zh-TW" altLang="zh-TW" sz="36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流程</a:t>
            </a:r>
            <a:endParaRPr lang="zh-TW" altLang="en-US" sz="36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2636912"/>
            <a:ext cx="8229600" cy="3687688"/>
          </a:xfrm>
        </p:spPr>
        <p:txBody>
          <a:bodyPr/>
          <a:lstStyle/>
          <a:p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為落實本校公文分層負責制度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sz="2000" b="1" dirty="0" smtClean="0">
                <a:latin typeface="標楷體" pitchFamily="65" charset="-120"/>
                <a:ea typeface="標楷體" pitchFamily="65" charset="-120"/>
              </a:rPr>
              <a:t>電子</a:t>
            </a:r>
            <a:r>
              <a:rPr lang="zh-TW" altLang="zh-TW" sz="2000" b="1" dirty="0">
                <a:latin typeface="標楷體" pitchFamily="65" charset="-120"/>
                <a:ea typeface="標楷體" pitchFamily="65" charset="-120"/>
              </a:rPr>
              <a:t>公文系統「最後決行關卡」請統一點選「</a:t>
            </a:r>
            <a:r>
              <a:rPr lang="zh-TW" altLang="zh-TW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校長室窗口</a:t>
            </a:r>
            <a:r>
              <a:rPr lang="zh-TW" altLang="zh-TW" sz="2000" b="1" dirty="0">
                <a:latin typeface="標楷體" pitchFamily="65" charset="-120"/>
                <a:ea typeface="標楷體" pitchFamily="65" charset="-120"/>
              </a:rPr>
              <a:t>」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，「校長室窗口」會依各項業務權責分文至校長決行，或四位副校長、主任秘書代為決行。</a:t>
            </a:r>
          </a:p>
          <a:p>
            <a:pPr marL="0" indent="0">
              <a:buNone/>
            </a:pPr>
            <a:endParaRPr lang="en-US" altLang="zh-TW" sz="2000" b="1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en-US" altLang="zh-TW" sz="2000" b="1" dirty="0" smtClean="0">
                <a:latin typeface="標楷體" pitchFamily="65" charset="-120"/>
                <a:ea typeface="標楷體" pitchFamily="65" charset="-120"/>
              </a:rPr>
              <a:t>※</a:t>
            </a:r>
            <a:r>
              <a:rPr lang="zh-TW" altLang="zh-TW" sz="2000" b="1" dirty="0">
                <a:latin typeface="標楷體" pitchFamily="65" charset="-120"/>
                <a:ea typeface="標楷體" pitchFamily="65" charset="-120"/>
              </a:rPr>
              <a:t>設定</a:t>
            </a:r>
            <a:r>
              <a:rPr lang="zh-TW" altLang="zh-TW" sz="2000" b="1" dirty="0" smtClean="0">
                <a:latin typeface="標楷體" pitchFamily="65" charset="-120"/>
                <a:ea typeface="標楷體" pitchFamily="65" charset="-120"/>
              </a:rPr>
              <a:t>流程</a:t>
            </a:r>
            <a:endParaRPr lang="en-US" altLang="zh-TW" sz="2000" b="1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zh-TW" altLang="zh-TW" sz="20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sz="2000" b="1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en-US" altLang="zh-TW" sz="2000" b="1" dirty="0" smtClean="0">
                <a:latin typeface="標楷體" pitchFamily="65" charset="-120"/>
                <a:ea typeface="標楷體" pitchFamily="65" charset="-120"/>
              </a:rPr>
              <a:t>※</a:t>
            </a:r>
            <a:r>
              <a:rPr lang="zh-TW" altLang="zh-TW" sz="2000" b="1" dirty="0">
                <a:latin typeface="標楷體" pitchFamily="65" charset="-120"/>
                <a:ea typeface="標楷體" pitchFamily="65" charset="-120"/>
              </a:rPr>
              <a:t>務必請全校教職員配合辦理。</a:t>
            </a:r>
            <a:r>
              <a:rPr lang="en-US" altLang="zh-TW" sz="2000" b="1" dirty="0">
                <a:latin typeface="標楷體" pitchFamily="65" charset="-120"/>
                <a:ea typeface="標楷體" pitchFamily="65" charset="-120"/>
              </a:rPr>
              <a:t>  </a:t>
            </a:r>
            <a:endParaRPr lang="zh-TW" altLang="zh-TW" sz="2000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48</a:t>
            </a:fld>
            <a:endParaRPr lang="en-US" altLang="zh-TW"/>
          </a:p>
        </p:txBody>
      </p:sp>
      <p:graphicFrame>
        <p:nvGraphicFramePr>
          <p:cNvPr id="6" name="內容版面配置區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3281027"/>
              </p:ext>
            </p:extLst>
          </p:nvPr>
        </p:nvGraphicFramePr>
        <p:xfrm>
          <a:off x="683568" y="4437112"/>
          <a:ext cx="7859216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673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TW" altLang="en-US" sz="3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公文使用</a:t>
            </a:r>
            <a:r>
              <a:rPr lang="zh-TW" altLang="zh-TW" sz="3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注意事項</a:t>
            </a:r>
            <a:endParaRPr lang="zh-TW" altLang="en-US" sz="3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"/>
          </p:nvPr>
        </p:nvSpPr>
        <p:spPr>
          <a:xfrm>
            <a:off x="457200" y="1628800"/>
            <a:ext cx="8075240" cy="504056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登記桌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分文時切記確認承辦人再行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分文</a:t>
            </a:r>
            <a:r>
              <a:rPr lang="zh-TW" altLang="en-US" dirty="0" smtClean="0">
                <a:latin typeface="標楷體"/>
                <a:ea typeface="標楷體"/>
              </a:rPr>
              <a:t>，避免非此承辦人公文造成主管困擾。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lvl="0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承辦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人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會辦公文若非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承辦人可退文改分或洽詢承辦人意見後撰寫辦理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創簽時於流程設定中務必加入貴單位主管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目前系統會提示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校院會辦公文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附設醫院會辦學校公文</a:t>
            </a:r>
            <a:r>
              <a:rPr lang="zh-TW" altLang="en-US" dirty="0" smtClean="0">
                <a:latin typeface="標楷體"/>
                <a:ea typeface="標楷體"/>
              </a:rPr>
              <a:t>，應於附醫決行流程後再行加入學校文書組關卡</a:t>
            </a:r>
            <a:endParaRPr lang="en-US" altLang="zh-TW" dirty="0" smtClean="0">
              <a:latin typeface="標楷體"/>
              <a:ea typeface="標楷體"/>
            </a:endParaRPr>
          </a:p>
          <a:p>
            <a:pPr lvl="1"/>
            <a:r>
              <a:rPr lang="zh-TW" altLang="en-US" dirty="0" smtClean="0">
                <a:latin typeface="標楷體"/>
                <a:ea typeface="標楷體"/>
              </a:rPr>
              <a:t>學校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會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辦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附設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醫院公文需自行加入附設醫院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台中附醫</a:t>
            </a:r>
            <a:r>
              <a:rPr lang="zh-TW" altLang="en-US" dirty="0" smtClean="0">
                <a:latin typeface="標楷體"/>
                <a:ea typeface="標楷體"/>
              </a:rPr>
              <a:t>、北港附醫、</a:t>
            </a:r>
            <a:r>
              <a:rPr lang="zh-TW" altLang="en-US" dirty="0">
                <a:latin typeface="標楷體"/>
                <a:ea typeface="標楷體"/>
              </a:rPr>
              <a:t> </a:t>
            </a:r>
            <a:r>
              <a:rPr lang="zh-TW" altLang="en-US" dirty="0" smtClean="0">
                <a:latin typeface="標楷體"/>
                <a:ea typeface="標楷體"/>
              </a:rPr>
              <a:t>台北附醫、安南附醫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關卡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台北附設醫院有關校院會辦公文請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洽詢附醫文書組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代理人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代理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只有文到點才看的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到</a:t>
            </a:r>
            <a:r>
              <a:rPr lang="zh-TW" altLang="en-US" dirty="0" smtClean="0">
                <a:latin typeface="標楷體"/>
                <a:ea typeface="標楷體"/>
              </a:rPr>
              <a:t>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無法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追蹤之前的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文</a:t>
            </a:r>
            <a:r>
              <a:rPr lang="zh-TW" altLang="en-US" dirty="0">
                <a:latin typeface="標楷體"/>
                <a:ea typeface="標楷體"/>
              </a:rPr>
              <a:t>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會辦公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文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會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辦公文需會簽至校長室才能決行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lvl="1"/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49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280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TW" altLang="en-US" sz="3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公文並簽</a:t>
            </a:r>
            <a:r>
              <a:rPr lang="zh-TW" altLang="zh-TW" sz="3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注意事項</a:t>
            </a:r>
            <a:endParaRPr lang="zh-TW" altLang="en-US" sz="3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"/>
          </p:nvPr>
        </p:nvSpPr>
        <p:spPr>
          <a:xfrm>
            <a:off x="457200" y="1628800"/>
            <a:ext cx="8075240" cy="5040560"/>
          </a:xfrm>
        </p:spPr>
        <p:txBody>
          <a:bodyPr>
            <a:normAutofit fontScale="85000" lnSpcReduction="20000"/>
          </a:bodyPr>
          <a:lstStyle/>
          <a:p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使用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時機：屬於徵詢類的公文，會辦單位間沒有前後順序關係的公文才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使用</a:t>
            </a:r>
            <a:r>
              <a:rPr lang="zh-TW" altLang="en-US" dirty="0" smtClean="0">
                <a:latin typeface="標楷體"/>
                <a:ea typeface="標楷體"/>
              </a:rPr>
              <a:t>，非必要請勿使用並簽公文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使用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限制：</a:t>
            </a:r>
          </a:p>
          <a:p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並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簽的關卡</a:t>
            </a:r>
            <a:r>
              <a:rPr lang="zh-TW" altLang="zh-TW" u="sng" dirty="0">
                <a:latin typeface="標楷體" pitchFamily="65" charset="-120"/>
                <a:ea typeface="標楷體" pitchFamily="65" charset="-120"/>
              </a:rPr>
              <a:t>無法退文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，請在簽辦意見上表述說明。</a:t>
            </a:r>
          </a:p>
          <a:p>
            <a:pPr lvl="0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若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有並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簽會辦公文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可直接會辦該承辦人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不需再行於並簽流程中加入該單位主管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系統於承辦人簽出時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會自行於流程中加入該單位主管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lvl="0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並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簽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流程承辦人與主管會同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時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出現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故主管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切勿在組員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簽辦之前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先行簽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出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且因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已有主管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流程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故承辦人不須再行加入該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單位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主管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請勿將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決行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關卡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一、二級主管或校長室</a:t>
            </a:r>
            <a:r>
              <a:rPr lang="zh-TW" altLang="en-US" dirty="0">
                <a:latin typeface="標楷體"/>
                <a:ea typeface="標楷體"/>
              </a:rPr>
              <a:t>，大部分為校長室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設定為並簽關卡。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所有並簽公文流程中</a:t>
            </a:r>
            <a:r>
              <a:rPr lang="zh-TW" altLang="en-US" b="1" dirty="0">
                <a:solidFill>
                  <a:srgbClr val="FF0000"/>
                </a:solidFill>
                <a:latin typeface="標楷體"/>
                <a:ea typeface="標楷體"/>
              </a:rPr>
              <a:t>，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必會有一串簽決行關卡</a:t>
            </a:r>
            <a:r>
              <a:rPr lang="zh-TW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lvl="0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並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簽最後一關應串簽校長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室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校長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室會轉由校長或副校長讓此文決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行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lvl="0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並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簽切勿並簽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副校長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因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副校長並非校長室最高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主管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故會將校長加入並簽流程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校長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應是文之最後決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行人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故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一定是串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簽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lvl="0"/>
            <a:endParaRPr lang="en-US" altLang="zh-TW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lvl="0"/>
            <a:endParaRPr lang="zh-TW" altLang="en-US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50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7749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公文操作或常見問題手冊置於電子公文系統右上角之</a:t>
            </a:r>
            <a:r>
              <a:rPr lang="zh-TW" altLang="en-US" sz="28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操作說明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B63D94-9B2A-4B7B-8B12-4629D5E6F097}" type="datetime1">
              <a:rPr lang="zh-TW" altLang="en-US" smtClean="0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9B4409-2495-40FF-BE34-1C1CB710F6E0}" type="slidenum">
              <a:rPr lang="en-US" altLang="zh-TW" smtClean="0"/>
              <a:pPr>
                <a:defRPr/>
              </a:pPr>
              <a:t>51</a:t>
            </a:fld>
            <a:endParaRPr lang="en-US" altLang="zh-TW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26" r="11168" b="15224"/>
          <a:stretch/>
        </p:blipFill>
        <p:spPr bwMode="auto">
          <a:xfrm>
            <a:off x="503244" y="1901889"/>
            <a:ext cx="8097214" cy="4956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7092280" y="1884985"/>
            <a:ext cx="793006" cy="36115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699792" y="5301208"/>
            <a:ext cx="1852059" cy="10801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/>
          <p:nvPr/>
        </p:nvCxnSpPr>
        <p:spPr>
          <a:xfrm flipH="1">
            <a:off x="4644008" y="2246140"/>
            <a:ext cx="2844775" cy="319908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55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492375"/>
            <a:ext cx="8229600" cy="363855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zh-TW" altLang="en-US" sz="5400" b="1" dirty="0" smtClean="0">
                <a:latin typeface="標楷體" pitchFamily="65" charset="-120"/>
                <a:ea typeface="標楷體" pitchFamily="65" charset="-120"/>
              </a:rPr>
              <a:t>敬 請 指 教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1F17FB9-0954-4ECC-AADC-BA05BF94F424}" type="datetime1">
              <a:rPr lang="zh-TW" altLang="en-US"/>
              <a:pPr>
                <a:defRPr/>
              </a:pPr>
              <a:t>2013/9/16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D864FA6-3520-4696-A232-6F9A4D8DF86D}" type="slidenum">
              <a:rPr lang="en-US" altLang="zh-TW" smtClean="0"/>
              <a:pPr>
                <a:defRPr/>
              </a:pPr>
              <a:t>52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公正">
  <a:themeElements>
    <a:clrScheme name="公正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公正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4577</TotalTime>
  <Words>3035</Words>
  <Application>Microsoft Office PowerPoint</Application>
  <PresentationFormat>如螢幕大小 (4:3)</PresentationFormat>
  <Paragraphs>288</Paragraphs>
  <Slides>52</Slides>
  <Notes>5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52</vt:i4>
      </vt:variant>
    </vt:vector>
  </HeadingPairs>
  <TitlesOfParts>
    <vt:vector size="54" baseType="lpstr">
      <vt:lpstr>壁窗</vt:lpstr>
      <vt:lpstr>公正</vt:lpstr>
      <vt:lpstr>電子公文系統教育訓練</vt:lpstr>
      <vt:lpstr>課程大綱</vt:lpstr>
      <vt:lpstr>一、公文基本概念--各類公文使用時機</vt:lpstr>
      <vt:lpstr>一、公文基本概念--橫式公文書寫注意</vt:lpstr>
      <vt:lpstr>二、公文系統使用前注意事項--使用環境確認</vt:lpstr>
      <vt:lpstr>二、公文系統使用前注意事項--使用前先思考</vt:lpstr>
      <vt:lpstr>三、收發文流程圖</vt:lpstr>
      <vt:lpstr>四、公文製作—      進入系統(若為醫院人員請洽各分院文書組)</vt:lpstr>
      <vt:lpstr>四、公文製作--進入系統</vt:lpstr>
      <vt:lpstr>四、公文製作--進入系統(以文書組組長帳號為例)</vt:lpstr>
      <vt:lpstr>四、公文系統進入畫面</vt:lpstr>
      <vt:lpstr>四、公文製作    (一)一般操作說明</vt:lpstr>
      <vt:lpstr>四、公文製作    (一)一般操作說明</vt:lpstr>
      <vt:lpstr>四、公文製作    (一)一般操作說明</vt:lpstr>
      <vt:lpstr>四、公文製作   (一)一般操作說明(電子附件)</vt:lpstr>
      <vt:lpstr>四、公文製作    (一)一般操作說明(流程設定)</vt:lpstr>
      <vt:lpstr>四、公文製作   (二)電子含紙本操作說明</vt:lpstr>
      <vt:lpstr>四、公文製作     電子含紙本操作說明(流程設定&amp;附件傳遞單)</vt:lpstr>
      <vt:lpstr>PowerPoint 簡報</vt:lpstr>
      <vt:lpstr>PowerPoint 簡報</vt:lpstr>
      <vt:lpstr>PowerPoint 簡報</vt:lpstr>
      <vt:lpstr>PowerPoint 簡報</vt:lpstr>
      <vt:lpstr>PowerPoint 簡報</vt:lpstr>
      <vt:lpstr>五、公文處理</vt:lpstr>
      <vt:lpstr>PowerPoint 簡報</vt:lpstr>
      <vt:lpstr>PowerPoint 簡報</vt:lpstr>
      <vt:lpstr>PowerPoint 簡報</vt:lpstr>
      <vt:lpstr>PowerPoint 簡報</vt:lpstr>
      <vt:lpstr>六、公文查詢</vt:lpstr>
      <vt:lpstr>六、公文查詢   (一)流程公文查詢</vt:lpstr>
      <vt:lpstr>六、公文查詢   (二)歷史公文查詢</vt:lpstr>
      <vt:lpstr>七、外來文簽辦</vt:lpstr>
      <vt:lpstr>七、外來文簽辦</vt:lpstr>
      <vt:lpstr>七、外來文簽辦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十、其它功能-公文複製作業</vt:lpstr>
      <vt:lpstr>PowerPoint 簡報</vt:lpstr>
      <vt:lpstr>十、其它功能-個人資料設定</vt:lpstr>
      <vt:lpstr>校內公文發文之處理原則</vt:lpstr>
      <vt:lpstr>各單位如收到受文者為「中國醫藥大學」紙本公文時，應如何處理？</vt:lpstr>
      <vt:lpstr>收到外來文，認為非屬該單位承辦公文時，應如何處理？</vt:lpstr>
      <vt:lpstr>電子公文系統流程</vt:lpstr>
      <vt:lpstr>公文使用注意事項</vt:lpstr>
      <vt:lpstr>公文並簽注意事項</vt:lpstr>
      <vt:lpstr>公文操作或常見問題手冊置於電子公文系統右上角之操作說明。</vt:lpstr>
      <vt:lpstr>PowerPoint 簡報</vt:lpstr>
    </vt:vector>
  </TitlesOfParts>
  <Company>CMU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CMU</dc:creator>
  <cp:lastModifiedBy>Dysan</cp:lastModifiedBy>
  <cp:revision>482</cp:revision>
  <cp:lastPrinted>2013-09-16T03:28:59Z</cp:lastPrinted>
  <dcterms:created xsi:type="dcterms:W3CDTF">2009-11-09T02:47:40Z</dcterms:created>
  <dcterms:modified xsi:type="dcterms:W3CDTF">2013-09-16T05:05:49Z</dcterms:modified>
</cp:coreProperties>
</file>